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sldIdLst>
    <p:sldId id="259" r:id="rId2"/>
    <p:sldId id="290" r:id="rId3"/>
    <p:sldId id="291" r:id="rId4"/>
    <p:sldId id="292" r:id="rId5"/>
    <p:sldId id="293" r:id="rId6"/>
    <p:sldId id="294" r:id="rId7"/>
    <p:sldId id="295" r:id="rId8"/>
    <p:sldId id="296" r:id="rId9"/>
    <p:sldId id="297" r:id="rId10"/>
    <p:sldId id="298" r:id="rId11"/>
    <p:sldId id="300" r:id="rId12"/>
    <p:sldId id="301" r:id="rId13"/>
    <p:sldId id="299" r:id="rId14"/>
    <p:sldId id="302" r:id="rId15"/>
    <p:sldId id="303" r:id="rId16"/>
    <p:sldId id="304" r:id="rId17"/>
    <p:sldId id="305" r:id="rId18"/>
    <p:sldId id="306" r:id="rId19"/>
    <p:sldId id="307" r:id="rId20"/>
    <p:sldId id="308" r:id="rId21"/>
    <p:sldId id="310" r:id="rId22"/>
    <p:sldId id="309" r:id="rId23"/>
    <p:sldId id="311" r:id="rId24"/>
    <p:sldId id="312" r:id="rId25"/>
    <p:sldId id="313" r:id="rId26"/>
    <p:sldId id="314" r:id="rId27"/>
    <p:sldId id="315" r:id="rId28"/>
    <p:sldId id="316" r:id="rId29"/>
    <p:sldId id="317" r:id="rId30"/>
    <p:sldId id="265" r:id="rId31"/>
  </p:sldIdLst>
  <p:sldSz cx="12192000" cy="6858000"/>
  <p:notesSz cx="6858000" cy="9144000"/>
  <p:custDataLst>
    <p:tags r:id="rId3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4807"/>
    <a:srgbClr val="E46C0A"/>
    <a:srgbClr val="FAC090"/>
    <a:srgbClr val="FCD5B5"/>
    <a:srgbClr val="FFE2C1"/>
    <a:srgbClr val="050505"/>
    <a:srgbClr val="A3500C"/>
    <a:srgbClr val="E8FBFE"/>
    <a:srgbClr val="F2750F"/>
    <a:srgbClr val="8A44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2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F146CB-A972-46AD-AAB4-32C61ED49F23}" type="datetimeFigureOut">
              <a:rPr lang="zh-CN" altLang="en-US" smtClean="0"/>
              <a:t>2023/3/16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2D37DE-2B8A-41E3-A852-FFA5D3795704}" type="slidenum">
              <a:rPr lang="zh-CN" altLang="en-US" smtClean="0"/>
              <a:t>‹#›</a:t>
            </a:fld>
            <a:endParaRPr lang="zh-CN" altLang="en-US"/>
          </a:p>
        </p:txBody>
      </p:sp>
    </p:spTree>
    <p:extLst>
      <p:ext uri="{BB962C8B-B14F-4D97-AF65-F5344CB8AC3E}">
        <p14:creationId xmlns:p14="http://schemas.microsoft.com/office/powerpoint/2010/main" val="3634596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a:t>
            </a:fld>
            <a:endParaRPr lang="zh-CN" altLang="en-US"/>
          </a:p>
        </p:txBody>
      </p:sp>
    </p:spTree>
    <p:extLst>
      <p:ext uri="{BB962C8B-B14F-4D97-AF65-F5344CB8AC3E}">
        <p14:creationId xmlns:p14="http://schemas.microsoft.com/office/powerpoint/2010/main" val="33815829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10</a:t>
            </a:fld>
            <a:endParaRPr lang="zh-CN" altLang="en-US"/>
          </a:p>
        </p:txBody>
      </p:sp>
    </p:spTree>
    <p:extLst>
      <p:ext uri="{BB962C8B-B14F-4D97-AF65-F5344CB8AC3E}">
        <p14:creationId xmlns:p14="http://schemas.microsoft.com/office/powerpoint/2010/main" val="2119685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11</a:t>
            </a:fld>
            <a:endParaRPr lang="zh-CN" altLang="en-US"/>
          </a:p>
        </p:txBody>
      </p:sp>
    </p:spTree>
    <p:extLst>
      <p:ext uri="{BB962C8B-B14F-4D97-AF65-F5344CB8AC3E}">
        <p14:creationId xmlns:p14="http://schemas.microsoft.com/office/powerpoint/2010/main" val="23508035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12</a:t>
            </a:fld>
            <a:endParaRPr lang="zh-CN" altLang="en-US"/>
          </a:p>
        </p:txBody>
      </p:sp>
    </p:spTree>
    <p:extLst>
      <p:ext uri="{BB962C8B-B14F-4D97-AF65-F5344CB8AC3E}">
        <p14:creationId xmlns:p14="http://schemas.microsoft.com/office/powerpoint/2010/main" val="29350874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13</a:t>
            </a:fld>
            <a:endParaRPr lang="zh-CN" altLang="en-US"/>
          </a:p>
        </p:txBody>
      </p:sp>
    </p:spTree>
    <p:extLst>
      <p:ext uri="{BB962C8B-B14F-4D97-AF65-F5344CB8AC3E}">
        <p14:creationId xmlns:p14="http://schemas.microsoft.com/office/powerpoint/2010/main" val="17329011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14</a:t>
            </a:fld>
            <a:endParaRPr lang="zh-CN" altLang="en-US"/>
          </a:p>
        </p:txBody>
      </p:sp>
    </p:spTree>
    <p:extLst>
      <p:ext uri="{BB962C8B-B14F-4D97-AF65-F5344CB8AC3E}">
        <p14:creationId xmlns:p14="http://schemas.microsoft.com/office/powerpoint/2010/main" val="27267749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15</a:t>
            </a:fld>
            <a:endParaRPr lang="zh-CN" altLang="en-US"/>
          </a:p>
        </p:txBody>
      </p:sp>
    </p:spTree>
    <p:extLst>
      <p:ext uri="{BB962C8B-B14F-4D97-AF65-F5344CB8AC3E}">
        <p14:creationId xmlns:p14="http://schemas.microsoft.com/office/powerpoint/2010/main" val="42897193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16</a:t>
            </a:fld>
            <a:endParaRPr lang="zh-CN" altLang="en-US"/>
          </a:p>
        </p:txBody>
      </p:sp>
    </p:spTree>
    <p:extLst>
      <p:ext uri="{BB962C8B-B14F-4D97-AF65-F5344CB8AC3E}">
        <p14:creationId xmlns:p14="http://schemas.microsoft.com/office/powerpoint/2010/main" val="35117135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18</a:t>
            </a:fld>
            <a:endParaRPr lang="zh-CN" altLang="en-US"/>
          </a:p>
        </p:txBody>
      </p:sp>
    </p:spTree>
    <p:extLst>
      <p:ext uri="{BB962C8B-B14F-4D97-AF65-F5344CB8AC3E}">
        <p14:creationId xmlns:p14="http://schemas.microsoft.com/office/powerpoint/2010/main" val="25028276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19</a:t>
            </a:fld>
            <a:endParaRPr lang="zh-CN" altLang="en-US"/>
          </a:p>
        </p:txBody>
      </p:sp>
    </p:spTree>
    <p:extLst>
      <p:ext uri="{BB962C8B-B14F-4D97-AF65-F5344CB8AC3E}">
        <p14:creationId xmlns:p14="http://schemas.microsoft.com/office/powerpoint/2010/main" val="18647173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20</a:t>
            </a:fld>
            <a:endParaRPr lang="zh-CN" altLang="en-US"/>
          </a:p>
        </p:txBody>
      </p:sp>
    </p:spTree>
    <p:extLst>
      <p:ext uri="{BB962C8B-B14F-4D97-AF65-F5344CB8AC3E}">
        <p14:creationId xmlns:p14="http://schemas.microsoft.com/office/powerpoint/2010/main" val="838479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a:t>
            </a:fld>
            <a:endParaRPr lang="zh-CN" altLang="en-US"/>
          </a:p>
        </p:txBody>
      </p:sp>
    </p:spTree>
    <p:extLst>
      <p:ext uri="{BB962C8B-B14F-4D97-AF65-F5344CB8AC3E}">
        <p14:creationId xmlns:p14="http://schemas.microsoft.com/office/powerpoint/2010/main" val="17835846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21</a:t>
            </a:fld>
            <a:endParaRPr lang="zh-CN" altLang="en-US"/>
          </a:p>
        </p:txBody>
      </p:sp>
    </p:spTree>
    <p:extLst>
      <p:ext uri="{BB962C8B-B14F-4D97-AF65-F5344CB8AC3E}">
        <p14:creationId xmlns:p14="http://schemas.microsoft.com/office/powerpoint/2010/main" val="35643624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22</a:t>
            </a:fld>
            <a:endParaRPr lang="zh-CN" altLang="en-US"/>
          </a:p>
        </p:txBody>
      </p:sp>
    </p:spTree>
    <p:extLst>
      <p:ext uri="{BB962C8B-B14F-4D97-AF65-F5344CB8AC3E}">
        <p14:creationId xmlns:p14="http://schemas.microsoft.com/office/powerpoint/2010/main" val="6155678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23</a:t>
            </a:fld>
            <a:endParaRPr lang="zh-CN" altLang="en-US"/>
          </a:p>
        </p:txBody>
      </p:sp>
    </p:spTree>
    <p:extLst>
      <p:ext uri="{BB962C8B-B14F-4D97-AF65-F5344CB8AC3E}">
        <p14:creationId xmlns:p14="http://schemas.microsoft.com/office/powerpoint/2010/main" val="31593097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24</a:t>
            </a:fld>
            <a:endParaRPr lang="zh-CN" altLang="en-US"/>
          </a:p>
        </p:txBody>
      </p:sp>
    </p:spTree>
    <p:extLst>
      <p:ext uri="{BB962C8B-B14F-4D97-AF65-F5344CB8AC3E}">
        <p14:creationId xmlns:p14="http://schemas.microsoft.com/office/powerpoint/2010/main" val="36711918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25</a:t>
            </a:fld>
            <a:endParaRPr lang="zh-CN" altLang="en-US"/>
          </a:p>
        </p:txBody>
      </p:sp>
    </p:spTree>
    <p:extLst>
      <p:ext uri="{BB962C8B-B14F-4D97-AF65-F5344CB8AC3E}">
        <p14:creationId xmlns:p14="http://schemas.microsoft.com/office/powerpoint/2010/main" val="14181450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26</a:t>
            </a:fld>
            <a:endParaRPr lang="zh-CN" altLang="en-US"/>
          </a:p>
        </p:txBody>
      </p:sp>
    </p:spTree>
    <p:extLst>
      <p:ext uri="{BB962C8B-B14F-4D97-AF65-F5344CB8AC3E}">
        <p14:creationId xmlns:p14="http://schemas.microsoft.com/office/powerpoint/2010/main" val="38109608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27</a:t>
            </a:fld>
            <a:endParaRPr lang="zh-CN" altLang="en-US"/>
          </a:p>
        </p:txBody>
      </p:sp>
    </p:spTree>
    <p:extLst>
      <p:ext uri="{BB962C8B-B14F-4D97-AF65-F5344CB8AC3E}">
        <p14:creationId xmlns:p14="http://schemas.microsoft.com/office/powerpoint/2010/main" val="23183813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28</a:t>
            </a:fld>
            <a:endParaRPr lang="zh-CN" altLang="en-US"/>
          </a:p>
        </p:txBody>
      </p:sp>
    </p:spTree>
    <p:extLst>
      <p:ext uri="{BB962C8B-B14F-4D97-AF65-F5344CB8AC3E}">
        <p14:creationId xmlns:p14="http://schemas.microsoft.com/office/powerpoint/2010/main" val="20018727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29</a:t>
            </a:fld>
            <a:endParaRPr lang="zh-CN" altLang="en-US"/>
          </a:p>
        </p:txBody>
      </p:sp>
    </p:spTree>
    <p:extLst>
      <p:ext uri="{BB962C8B-B14F-4D97-AF65-F5344CB8AC3E}">
        <p14:creationId xmlns:p14="http://schemas.microsoft.com/office/powerpoint/2010/main" val="8819900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30</a:t>
            </a:fld>
            <a:endParaRPr lang="zh-CN" altLang="en-US"/>
          </a:p>
        </p:txBody>
      </p:sp>
    </p:spTree>
    <p:extLst>
      <p:ext uri="{BB962C8B-B14F-4D97-AF65-F5344CB8AC3E}">
        <p14:creationId xmlns:p14="http://schemas.microsoft.com/office/powerpoint/2010/main" val="16970552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3</a:t>
            </a:fld>
            <a:endParaRPr lang="zh-CN" altLang="en-US"/>
          </a:p>
        </p:txBody>
      </p:sp>
    </p:spTree>
    <p:extLst>
      <p:ext uri="{BB962C8B-B14F-4D97-AF65-F5344CB8AC3E}">
        <p14:creationId xmlns:p14="http://schemas.microsoft.com/office/powerpoint/2010/main" val="1545278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4</a:t>
            </a:fld>
            <a:endParaRPr lang="zh-CN" altLang="en-US"/>
          </a:p>
        </p:txBody>
      </p:sp>
    </p:spTree>
    <p:extLst>
      <p:ext uri="{BB962C8B-B14F-4D97-AF65-F5344CB8AC3E}">
        <p14:creationId xmlns:p14="http://schemas.microsoft.com/office/powerpoint/2010/main" val="2622828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5</a:t>
            </a:fld>
            <a:endParaRPr lang="zh-CN" altLang="en-US"/>
          </a:p>
        </p:txBody>
      </p:sp>
    </p:spTree>
    <p:extLst>
      <p:ext uri="{BB962C8B-B14F-4D97-AF65-F5344CB8AC3E}">
        <p14:creationId xmlns:p14="http://schemas.microsoft.com/office/powerpoint/2010/main" val="1234811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6</a:t>
            </a:fld>
            <a:endParaRPr lang="zh-CN" altLang="en-US"/>
          </a:p>
        </p:txBody>
      </p:sp>
    </p:spTree>
    <p:extLst>
      <p:ext uri="{BB962C8B-B14F-4D97-AF65-F5344CB8AC3E}">
        <p14:creationId xmlns:p14="http://schemas.microsoft.com/office/powerpoint/2010/main" val="31009509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7</a:t>
            </a:fld>
            <a:endParaRPr lang="zh-CN" altLang="en-US"/>
          </a:p>
        </p:txBody>
      </p:sp>
    </p:spTree>
    <p:extLst>
      <p:ext uri="{BB962C8B-B14F-4D97-AF65-F5344CB8AC3E}">
        <p14:creationId xmlns:p14="http://schemas.microsoft.com/office/powerpoint/2010/main" val="524517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8</a:t>
            </a:fld>
            <a:endParaRPr lang="zh-CN" altLang="en-US"/>
          </a:p>
        </p:txBody>
      </p:sp>
    </p:spTree>
    <p:extLst>
      <p:ext uri="{BB962C8B-B14F-4D97-AF65-F5344CB8AC3E}">
        <p14:creationId xmlns:p14="http://schemas.microsoft.com/office/powerpoint/2010/main" val="32813065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2D37DE-2B8A-41E3-A852-FFA5D3795704}" type="slidenum">
              <a:rPr lang="zh-CN" altLang="en-US" smtClean="0"/>
              <a:t>9</a:t>
            </a:fld>
            <a:endParaRPr lang="zh-CN" altLang="en-US"/>
          </a:p>
        </p:txBody>
      </p:sp>
    </p:spTree>
    <p:extLst>
      <p:ext uri="{BB962C8B-B14F-4D97-AF65-F5344CB8AC3E}">
        <p14:creationId xmlns:p14="http://schemas.microsoft.com/office/powerpoint/2010/main" val="1673453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t="-14000" b="-14000"/>
          </a:stretch>
        </a:blipFill>
        <a:effectLst/>
      </p:bgPr>
    </p:bg>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tx1"/>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tx1"/>
                </a:solidFill>
                <a:latin typeface="微软雅黑" panose="020B0503020204020204" pitchFamily="34" charset="-122"/>
                <a:ea typeface="微软雅黑" panose="020B0503020204020204" pitchFamily="34" charset="-122"/>
                <a:sym typeface="+mn-ea"/>
              </a:rPr>
              <a:t>PPT</a:t>
            </a:r>
            <a:r>
              <a:rPr lang="zh-CN" altLang="en-US" sz="300" dirty="0">
                <a:solidFill>
                  <a:schemeClr val="tx1"/>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tx1"/>
                </a:solidFill>
                <a:latin typeface="微软雅黑" panose="020B0503020204020204" pitchFamily="34" charset="-122"/>
                <a:ea typeface="微软雅黑" panose="020B0503020204020204" pitchFamily="34" charset="-122"/>
                <a:sym typeface="+mn-ea"/>
              </a:rPr>
              <a:t>ibaotu.com</a:t>
            </a:r>
          </a:p>
        </p:txBody>
      </p:sp>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7F4A9561-F607-4B92-9065-5B19D29D64F0}"/>
              </a:ext>
            </a:extLst>
          </p:cNvPr>
          <p:cNvSpPr/>
          <p:nvPr/>
        </p:nvSpPr>
        <p:spPr>
          <a:xfrm>
            <a:off x="1698057" y="1541074"/>
            <a:ext cx="9073661" cy="4534606"/>
          </a:xfrm>
          <a:prstGeom prst="roundRect">
            <a:avLst/>
          </a:prstGeom>
          <a:solidFill>
            <a:srgbClr val="170901">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4" name="直接连接符 3">
            <a:extLst>
              <a:ext uri="{FF2B5EF4-FFF2-40B4-BE49-F238E27FC236}">
                <a16:creationId xmlns:a16="http://schemas.microsoft.com/office/drawing/2014/main" id="{A1264FC2-1BAF-4ABD-8242-79F412B86729}"/>
              </a:ext>
            </a:extLst>
          </p:cNvPr>
          <p:cNvCxnSpPr/>
          <p:nvPr/>
        </p:nvCxnSpPr>
        <p:spPr>
          <a:xfrm>
            <a:off x="3831053" y="2628629"/>
            <a:ext cx="4807670"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314F7312-977E-49DE-A759-A689E4EE126E}"/>
              </a:ext>
            </a:extLst>
          </p:cNvPr>
          <p:cNvSpPr txBox="1"/>
          <p:nvPr/>
        </p:nvSpPr>
        <p:spPr>
          <a:xfrm>
            <a:off x="4031922" y="2707567"/>
            <a:ext cx="5230409" cy="553998"/>
          </a:xfrm>
          <a:prstGeom prst="rect">
            <a:avLst/>
          </a:prstGeom>
          <a:noFill/>
        </p:spPr>
        <p:txBody>
          <a:bodyPr wrap="square" rtlCol="0">
            <a:spAutoFit/>
          </a:bodyPr>
          <a:lstStyle/>
          <a:p>
            <a:pPr algn="ctr"/>
            <a:r>
              <a:rPr lang="en-US" altLang="zh-CN" sz="3000" b="1" dirty="0">
                <a:solidFill>
                  <a:schemeClr val="bg1"/>
                </a:solidFill>
                <a:latin typeface="Times New Roman" panose="02020603050405020304" pitchFamily="18" charset="0"/>
                <a:ea typeface="方正兰亭超细黑简体" panose="02000000000000000000" pitchFamily="2" charset="-122"/>
                <a:cs typeface="Times New Roman" panose="02020603050405020304" pitchFamily="18" charset="0"/>
              </a:rPr>
              <a:t>50 Widget in Flutter </a:t>
            </a:r>
            <a:endParaRPr lang="zh-CN" altLang="en-US" sz="3000" b="1" dirty="0">
              <a:solidFill>
                <a:schemeClr val="bg1"/>
              </a:solidFill>
              <a:latin typeface="Times New Roman" panose="02020603050405020304" pitchFamily="18" charset="0"/>
              <a:ea typeface="方正兰亭超细黑简体" panose="02000000000000000000" pitchFamily="2" charset="-122"/>
              <a:cs typeface="Times New Roman" panose="02020603050405020304" pitchFamily="18" charset="0"/>
            </a:endParaRPr>
          </a:p>
        </p:txBody>
      </p:sp>
      <p:pic>
        <p:nvPicPr>
          <p:cNvPr id="13" name="加藤達也 - Rhythm of port town">
            <a:hlinkClick r:id="" action="ppaction://media"/>
            <a:extLst>
              <a:ext uri="{FF2B5EF4-FFF2-40B4-BE49-F238E27FC236}">
                <a16:creationId xmlns:a16="http://schemas.microsoft.com/office/drawing/2014/main" id="{7F7336D0-5765-41F9-AF9A-48D339BEEE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58951" y="6243178"/>
            <a:ext cx="304800" cy="304800"/>
          </a:xfrm>
          <a:prstGeom prst="rect">
            <a:avLst/>
          </a:prstGeom>
        </p:spPr>
      </p:pic>
      <p:sp>
        <p:nvSpPr>
          <p:cNvPr id="15" name="文本框 5">
            <a:extLst>
              <a:ext uri="{FF2B5EF4-FFF2-40B4-BE49-F238E27FC236}">
                <a16:creationId xmlns:a16="http://schemas.microsoft.com/office/drawing/2014/main" id="{D2FF9741-7876-4E29-8CFA-ADE3BF46F466}"/>
              </a:ext>
            </a:extLst>
          </p:cNvPr>
          <p:cNvSpPr txBox="1"/>
          <p:nvPr/>
        </p:nvSpPr>
        <p:spPr>
          <a:xfrm>
            <a:off x="3353912" y="3548652"/>
            <a:ext cx="6586427" cy="400110"/>
          </a:xfrm>
          <a:prstGeom prst="rect">
            <a:avLst/>
          </a:prstGeom>
          <a:noFill/>
        </p:spPr>
        <p:txBody>
          <a:bodyPr wrap="square" rtlCol="0">
            <a:spAutoFit/>
          </a:bodyPr>
          <a:lstStyle/>
          <a:p>
            <a:pPr algn="ctr"/>
            <a:r>
              <a:rPr lang="en-US" altLang="zh-CN" sz="2000" b="1" dirty="0">
                <a:solidFill>
                  <a:schemeClr val="bg1"/>
                </a:solidFill>
                <a:latin typeface="Times New Roman" panose="02020603050405020304" pitchFamily="18" charset="0"/>
                <a:ea typeface="方正兰亭超细黑简体" panose="02000000000000000000" pitchFamily="2" charset="-122"/>
                <a:cs typeface="Times New Roman" panose="02020603050405020304" pitchFamily="18" charset="0"/>
              </a:rPr>
              <a:t>NTH: </a:t>
            </a:r>
            <a:r>
              <a:rPr lang="en-US" altLang="zh-CN" sz="2000" b="1" dirty="0" err="1">
                <a:solidFill>
                  <a:schemeClr val="bg1"/>
                </a:solidFill>
                <a:latin typeface="Times New Roman" panose="02020603050405020304" pitchFamily="18" charset="0"/>
                <a:ea typeface="方正兰亭超细黑简体" panose="02000000000000000000" pitchFamily="2" charset="-122"/>
                <a:cs typeface="Times New Roman" panose="02020603050405020304" pitchFamily="18" charset="0"/>
              </a:rPr>
              <a:t>Nguyễn</a:t>
            </a:r>
            <a:r>
              <a:rPr lang="en-US" altLang="zh-CN" sz="2000" b="1" dirty="0">
                <a:solidFill>
                  <a:schemeClr val="bg1"/>
                </a:solidFill>
                <a:latin typeface="Times New Roman" panose="02020603050405020304" pitchFamily="18" charset="0"/>
                <a:ea typeface="方正兰亭超细黑简体" panose="02000000000000000000" pitchFamily="2" charset="-122"/>
                <a:cs typeface="Times New Roman" panose="02020603050405020304" pitchFamily="18" charset="0"/>
              </a:rPr>
              <a:t> Văn </a:t>
            </a:r>
            <a:r>
              <a:rPr lang="en-US" altLang="zh-CN" sz="2000" b="1" dirty="0" err="1">
                <a:solidFill>
                  <a:schemeClr val="bg1"/>
                </a:solidFill>
                <a:latin typeface="Times New Roman" panose="02020603050405020304" pitchFamily="18" charset="0"/>
                <a:ea typeface="方正兰亭超细黑简体" panose="02000000000000000000" pitchFamily="2" charset="-122"/>
                <a:cs typeface="Times New Roman" panose="02020603050405020304" pitchFamily="18" charset="0"/>
              </a:rPr>
              <a:t>Đông</a:t>
            </a:r>
            <a:endParaRPr lang="en-US" altLang="zh-CN" sz="2000" b="1" dirty="0">
              <a:solidFill>
                <a:schemeClr val="bg1"/>
              </a:solidFill>
              <a:latin typeface="Times New Roman" panose="02020603050405020304" pitchFamily="18" charset="0"/>
              <a:ea typeface="方正兰亭超细黑简体" panose="02000000000000000000" pitchFamily="2" charset="-122"/>
              <a:cs typeface="Times New Roman" panose="02020603050405020304" pitchFamily="18" charset="0"/>
            </a:endParaRPr>
          </a:p>
        </p:txBody>
      </p:sp>
    </p:spTree>
    <p:extLst>
      <p:ext uri="{BB962C8B-B14F-4D97-AF65-F5344CB8AC3E}">
        <p14:creationId xmlns:p14="http://schemas.microsoft.com/office/powerpoint/2010/main" val="262601911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2"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1000"/>
                                        <p:tgtEl>
                                          <p:spTgt spid="6"/>
                                        </p:tgtEl>
                                      </p:cBhvr>
                                    </p:animEffect>
                                    <p:anim calcmode="lin" valueType="num">
                                      <p:cBhvr>
                                        <p:cTn id="17" dur="1000" fill="hold"/>
                                        <p:tgtEl>
                                          <p:spTgt spid="6"/>
                                        </p:tgtEl>
                                        <p:attrNameLst>
                                          <p:attrName>ppt_x</p:attrName>
                                        </p:attrNameLst>
                                      </p:cBhvr>
                                      <p:tavLst>
                                        <p:tav tm="0">
                                          <p:val>
                                            <p:strVal val="#ppt_x"/>
                                          </p:val>
                                        </p:tav>
                                        <p:tav tm="100000">
                                          <p:val>
                                            <p:strVal val="#ppt_x"/>
                                          </p:val>
                                        </p:tav>
                                      </p:tavLst>
                                    </p:anim>
                                    <p:anim calcmode="lin" valueType="num">
                                      <p:cBhvr>
                                        <p:cTn id="18" dur="1000" fill="hold"/>
                                        <p:tgtEl>
                                          <p:spTgt spid="6"/>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42" presetClass="entr" presetSubtype="0"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1000"/>
                                        <p:tgtEl>
                                          <p:spTgt spid="15"/>
                                        </p:tgtEl>
                                      </p:cBhvr>
                                    </p:animEffect>
                                    <p:anim calcmode="lin" valueType="num">
                                      <p:cBhvr>
                                        <p:cTn id="23" dur="1000" fill="hold"/>
                                        <p:tgtEl>
                                          <p:spTgt spid="15"/>
                                        </p:tgtEl>
                                        <p:attrNameLst>
                                          <p:attrName>ppt_x</p:attrName>
                                        </p:attrNameLst>
                                      </p:cBhvr>
                                      <p:tavLst>
                                        <p:tav tm="0">
                                          <p:val>
                                            <p:strVal val="#ppt_x"/>
                                          </p:val>
                                        </p:tav>
                                        <p:tav tm="100000">
                                          <p:val>
                                            <p:strVal val="#ppt_x"/>
                                          </p:val>
                                        </p:tav>
                                      </p:tavLst>
                                    </p:anim>
                                    <p:anim calcmode="lin" valueType="num">
                                      <p:cBhvr>
                                        <p:cTn id="2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5" repeatCount="indefinite" fill="remove" display="0">
                  <p:stCondLst>
                    <p:cond delay="indefinite"/>
                  </p:stCondLst>
                  <p:endCondLst>
                    <p:cond evt="onStopAudio" delay="0">
                      <p:tgtEl>
                        <p:sldTgt/>
                      </p:tgtEl>
                    </p:cond>
                  </p:endCondLst>
                </p:cTn>
                <p:tgtEl>
                  <p:spTgt spid="13"/>
                </p:tgtEl>
              </p:cMediaNode>
            </p:audio>
          </p:childTnLst>
        </p:cTn>
      </p:par>
    </p:tnLst>
    <p:bldLst>
      <p:bldP spid="3" grpId="0" animBg="1"/>
      <p:bldP spid="6" grpId="0"/>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9. Widget </a:t>
            </a:r>
            <a:r>
              <a:rPr lang="vi-VN" sz="3200" b="0" i="0" dirty="0">
                <a:solidFill>
                  <a:srgbClr val="D1D5DB"/>
                </a:solidFill>
                <a:effectLst/>
                <a:latin typeface="Söhne"/>
              </a:rPr>
              <a:t>Scaffold</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112737"/>
            <a:ext cx="6586427" cy="954107"/>
          </a:xfrm>
          <a:prstGeom prst="rect">
            <a:avLst/>
          </a:prstGeom>
          <a:noFill/>
        </p:spPr>
        <p:txBody>
          <a:bodyPr wrap="square" rtlCol="0">
            <a:spAutoFit/>
          </a:bodyPr>
          <a:lstStyle/>
          <a:p>
            <a:pPr defTabSz="914400" eaLnBrk="0" fontAlgn="base" hangingPunct="0">
              <a:spcBef>
                <a:spcPct val="0"/>
              </a:spcBef>
              <a:spcAft>
                <a:spcPct val="0"/>
              </a:spcAft>
            </a:pPr>
            <a:r>
              <a:rPr lang="vi-VN" sz="1400" dirty="0">
                <a:solidFill>
                  <a:schemeClr val="bg1"/>
                </a:solidFill>
              </a:rPr>
              <a:t>Scaffold</a:t>
            </a:r>
            <a:r>
              <a:rPr lang="en-US" altLang="vi-VN" sz="1400" b="1" dirty="0">
                <a:solidFill>
                  <a:schemeClr val="bg1"/>
                </a:solidFill>
                <a:latin typeface="Söhne Mono"/>
              </a:rPr>
              <a:t> </a:t>
            </a:r>
            <a:r>
              <a:rPr lang="vi-VN" sz="1400" dirty="0">
                <a:solidFill>
                  <a:schemeClr val="bg1"/>
                </a:solidFill>
              </a:rPr>
              <a:t>được sử dụng để xây dựng các màn hình (screens) trong ứng dụng. Scaffold bao gồm các thành phần chính như AppBar, Drawer, body, bottomNavigationBar, floatingActionButton, ...</a:t>
            </a:r>
            <a:r>
              <a:rPr lang="vi-VN" altLang="vi-VN" sz="1400" dirty="0">
                <a:solidFill>
                  <a:schemeClr val="bg1"/>
                </a:solidFill>
                <a:latin typeface="inherit"/>
              </a:rPr>
              <a:t>.</a:t>
            </a:r>
            <a:r>
              <a:rPr lang="vi-VN" altLang="vi-VN" sz="1400" dirty="0">
                <a:solidFill>
                  <a:schemeClr val="bg1"/>
                </a:solidFill>
              </a:rPr>
              <a:t> </a:t>
            </a:r>
            <a:endParaRPr lang="en-US" altLang="vi-VN"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C60FE840-68C5-4A87-87F0-F154455D918C}"/>
              </a:ext>
            </a:extLst>
          </p:cNvPr>
          <p:cNvPicPr>
            <a:picLocks noChangeAspect="1"/>
          </p:cNvPicPr>
          <p:nvPr/>
        </p:nvPicPr>
        <p:blipFill>
          <a:blip r:embed="rId3"/>
          <a:stretch>
            <a:fillRect/>
          </a:stretch>
        </p:blipFill>
        <p:spPr>
          <a:xfrm>
            <a:off x="445477" y="2152027"/>
            <a:ext cx="4892464" cy="4549534"/>
          </a:xfrm>
          <a:prstGeom prst="rect">
            <a:avLst/>
          </a:prstGeom>
        </p:spPr>
      </p:pic>
      <p:pic>
        <p:nvPicPr>
          <p:cNvPr id="8" name="Picture 7">
            <a:extLst>
              <a:ext uri="{FF2B5EF4-FFF2-40B4-BE49-F238E27FC236}">
                <a16:creationId xmlns:a16="http://schemas.microsoft.com/office/drawing/2014/main" id="{70806E99-ABD0-98AF-F43D-C1A6B48CBD80}"/>
              </a:ext>
            </a:extLst>
          </p:cNvPr>
          <p:cNvPicPr>
            <a:picLocks noChangeAspect="1"/>
          </p:cNvPicPr>
          <p:nvPr/>
        </p:nvPicPr>
        <p:blipFill>
          <a:blip r:embed="rId4"/>
          <a:stretch>
            <a:fillRect/>
          </a:stretch>
        </p:blipFill>
        <p:spPr>
          <a:xfrm>
            <a:off x="7124204" y="2127560"/>
            <a:ext cx="4345974" cy="4616824"/>
          </a:xfrm>
          <a:prstGeom prst="rect">
            <a:avLst/>
          </a:prstGeom>
        </p:spPr>
      </p:pic>
    </p:spTree>
    <p:extLst>
      <p:ext uri="{BB962C8B-B14F-4D97-AF65-F5344CB8AC3E}">
        <p14:creationId xmlns:p14="http://schemas.microsoft.com/office/powerpoint/2010/main" val="80946720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430" y="56109"/>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10. Widget </a:t>
            </a:r>
            <a:r>
              <a:rPr lang="en-US" sz="3200" b="0" i="0" dirty="0" err="1">
                <a:solidFill>
                  <a:srgbClr val="D1D5DB"/>
                </a:solidFill>
                <a:effectLst/>
                <a:latin typeface="Söhne"/>
              </a:rPr>
              <a:t>GridView</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112737"/>
            <a:ext cx="6586427" cy="954107"/>
          </a:xfrm>
          <a:prstGeom prst="rect">
            <a:avLst/>
          </a:prstGeom>
          <a:noFill/>
        </p:spPr>
        <p:txBody>
          <a:bodyPr wrap="square" rtlCol="0">
            <a:spAutoFit/>
          </a:bodyPr>
          <a:lstStyle/>
          <a:p>
            <a:pPr defTabSz="914400" eaLnBrk="0" fontAlgn="base" hangingPunct="0">
              <a:spcBef>
                <a:spcPct val="0"/>
              </a:spcBef>
              <a:spcAft>
                <a:spcPct val="0"/>
              </a:spcAft>
            </a:pPr>
            <a:r>
              <a:rPr lang="vi-VN" sz="1400" dirty="0">
                <a:solidFill>
                  <a:schemeClr val="bg1"/>
                </a:solidFill>
              </a:rPr>
              <a:t>GridView là một widget trong Flutter để hiển thị danh sách các widget theo dạng lưới. GridView có thể được cấu hình để hiển thị một số cột và hàng cố định, hoặc linh hoạt để điều chỉnh tỷ lệ khung hình tự động</a:t>
            </a:r>
            <a:endParaRPr lang="en-US" sz="1400" dirty="0">
              <a:solidFill>
                <a:schemeClr val="bg1"/>
              </a:solidFill>
            </a:endParaRPr>
          </a:p>
          <a:p>
            <a:pPr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83E209FD-A601-2125-CD23-8920BC79FDC1}"/>
              </a:ext>
            </a:extLst>
          </p:cNvPr>
          <p:cNvPicPr>
            <a:picLocks noChangeAspect="1"/>
          </p:cNvPicPr>
          <p:nvPr/>
        </p:nvPicPr>
        <p:blipFill>
          <a:blip r:embed="rId3"/>
          <a:stretch>
            <a:fillRect/>
          </a:stretch>
        </p:blipFill>
        <p:spPr>
          <a:xfrm>
            <a:off x="546847" y="2211711"/>
            <a:ext cx="5963032" cy="4590180"/>
          </a:xfrm>
          <a:prstGeom prst="rect">
            <a:avLst/>
          </a:prstGeom>
        </p:spPr>
      </p:pic>
      <p:pic>
        <p:nvPicPr>
          <p:cNvPr id="11" name="Picture 10">
            <a:extLst>
              <a:ext uri="{FF2B5EF4-FFF2-40B4-BE49-F238E27FC236}">
                <a16:creationId xmlns:a16="http://schemas.microsoft.com/office/drawing/2014/main" id="{34480D08-631F-532E-0111-6A2CC9873F2C}"/>
              </a:ext>
            </a:extLst>
          </p:cNvPr>
          <p:cNvPicPr>
            <a:picLocks noChangeAspect="1"/>
          </p:cNvPicPr>
          <p:nvPr/>
        </p:nvPicPr>
        <p:blipFill>
          <a:blip r:embed="rId4"/>
          <a:stretch>
            <a:fillRect/>
          </a:stretch>
        </p:blipFill>
        <p:spPr>
          <a:xfrm>
            <a:off x="7031904" y="2211711"/>
            <a:ext cx="4602879" cy="4628199"/>
          </a:xfrm>
          <a:prstGeom prst="rect">
            <a:avLst/>
          </a:prstGeom>
        </p:spPr>
      </p:pic>
    </p:spTree>
    <p:extLst>
      <p:ext uri="{BB962C8B-B14F-4D97-AF65-F5344CB8AC3E}">
        <p14:creationId xmlns:p14="http://schemas.microsoft.com/office/powerpoint/2010/main" val="236666263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11. Widget </a:t>
            </a:r>
            <a:r>
              <a:rPr lang="vi-VN" sz="3200" dirty="0">
                <a:solidFill>
                  <a:schemeClr val="bg1"/>
                </a:solidFill>
              </a:rPr>
              <a:t>FloatingActionButton</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112737"/>
            <a:ext cx="6586427" cy="1169551"/>
          </a:xfrm>
          <a:prstGeom prst="rect">
            <a:avLst/>
          </a:prstGeom>
          <a:noFill/>
        </p:spPr>
        <p:txBody>
          <a:bodyPr wrap="square" rtlCol="0">
            <a:spAutoFit/>
          </a:bodyPr>
          <a:lstStyle/>
          <a:p>
            <a:pPr defTabSz="914400" eaLnBrk="0" fontAlgn="base" hangingPunct="0">
              <a:spcBef>
                <a:spcPct val="0"/>
              </a:spcBef>
              <a:spcAft>
                <a:spcPct val="0"/>
              </a:spcAft>
            </a:pPr>
            <a:r>
              <a:rPr lang="vi-VN" sz="1400" dirty="0">
                <a:solidFill>
                  <a:schemeClr val="bg1"/>
                </a:solidFill>
              </a:rPr>
              <a:t>FloatingActionButton là một widget trong Flutter cho phép bạn thêm một nút hành động phản ánh ngay trên màn hình chính của ứng dụng. Nút này thường được sử dụng để thực hiện một hành động quan trọng và dễ dàng truy cập từ mọi nơi trong ứng dụng</a:t>
            </a:r>
            <a:endParaRPr lang="en-US" sz="1400" dirty="0">
              <a:solidFill>
                <a:schemeClr val="bg1"/>
              </a:solidFill>
            </a:endParaRPr>
          </a:p>
          <a:p>
            <a:pPr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C163E718-ADB7-BF77-C77B-B794A4267956}"/>
              </a:ext>
            </a:extLst>
          </p:cNvPr>
          <p:cNvPicPr>
            <a:picLocks noChangeAspect="1"/>
          </p:cNvPicPr>
          <p:nvPr/>
        </p:nvPicPr>
        <p:blipFill>
          <a:blip r:embed="rId3"/>
          <a:stretch>
            <a:fillRect/>
          </a:stretch>
        </p:blipFill>
        <p:spPr>
          <a:xfrm>
            <a:off x="372884" y="2504706"/>
            <a:ext cx="5723116" cy="4179579"/>
          </a:xfrm>
          <a:prstGeom prst="rect">
            <a:avLst/>
          </a:prstGeom>
        </p:spPr>
      </p:pic>
      <p:pic>
        <p:nvPicPr>
          <p:cNvPr id="11" name="Picture 10">
            <a:extLst>
              <a:ext uri="{FF2B5EF4-FFF2-40B4-BE49-F238E27FC236}">
                <a16:creationId xmlns:a16="http://schemas.microsoft.com/office/drawing/2014/main" id="{B1184280-8983-12D5-A197-E2D4E30318FD}"/>
              </a:ext>
            </a:extLst>
          </p:cNvPr>
          <p:cNvPicPr>
            <a:picLocks noChangeAspect="1"/>
          </p:cNvPicPr>
          <p:nvPr/>
        </p:nvPicPr>
        <p:blipFill>
          <a:blip r:embed="rId4"/>
          <a:stretch>
            <a:fillRect/>
          </a:stretch>
        </p:blipFill>
        <p:spPr>
          <a:xfrm>
            <a:off x="7849111" y="1240682"/>
            <a:ext cx="3772781" cy="5438191"/>
          </a:xfrm>
          <a:prstGeom prst="rect">
            <a:avLst/>
          </a:prstGeom>
        </p:spPr>
      </p:pic>
    </p:spTree>
    <p:extLst>
      <p:ext uri="{BB962C8B-B14F-4D97-AF65-F5344CB8AC3E}">
        <p14:creationId xmlns:p14="http://schemas.microsoft.com/office/powerpoint/2010/main" val="286567692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12. Widget </a:t>
            </a:r>
            <a:r>
              <a:rPr lang="vi-VN" sz="3200" dirty="0">
                <a:solidFill>
                  <a:schemeClr val="bg1"/>
                </a:solidFill>
              </a:rPr>
              <a:t>IconButton</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112737"/>
            <a:ext cx="6586427" cy="954107"/>
          </a:xfrm>
          <a:prstGeom prst="rect">
            <a:avLst/>
          </a:prstGeom>
          <a:noFill/>
        </p:spPr>
        <p:txBody>
          <a:bodyPr wrap="square" rtlCol="0">
            <a:spAutoFit/>
          </a:bodyPr>
          <a:lstStyle/>
          <a:p>
            <a:pPr defTabSz="914400" eaLnBrk="0" fontAlgn="base" hangingPunct="0">
              <a:spcBef>
                <a:spcPct val="0"/>
              </a:spcBef>
              <a:spcAft>
                <a:spcPct val="0"/>
              </a:spcAft>
            </a:pPr>
            <a:r>
              <a:rPr lang="vi-VN" sz="1400" dirty="0">
                <a:solidFill>
                  <a:schemeClr val="bg1"/>
                </a:solidFill>
              </a:rPr>
              <a:t>IconButton là một widget trong Flutter được sử dụng để tạo ra một nút chứa một icon. Nút này thường được sử dụng để thực hiện các hành động tương tác nhanh chóng trong ứng dụng, như chia sẻ hoặc yêu thích một nội dung </a:t>
            </a:r>
            <a:endParaRPr lang="en-US" sz="1400" dirty="0">
              <a:solidFill>
                <a:schemeClr val="bg1"/>
              </a:solidFill>
            </a:endParaRPr>
          </a:p>
          <a:p>
            <a:pPr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2D90F213-F2E2-C3E7-8869-66D17D20FF1F}"/>
              </a:ext>
            </a:extLst>
          </p:cNvPr>
          <p:cNvPicPr>
            <a:picLocks noChangeAspect="1"/>
          </p:cNvPicPr>
          <p:nvPr/>
        </p:nvPicPr>
        <p:blipFill>
          <a:blip r:embed="rId3"/>
          <a:stretch>
            <a:fillRect/>
          </a:stretch>
        </p:blipFill>
        <p:spPr>
          <a:xfrm>
            <a:off x="7856228" y="1870413"/>
            <a:ext cx="3603812" cy="5031521"/>
          </a:xfrm>
          <a:prstGeom prst="rect">
            <a:avLst/>
          </a:prstGeom>
        </p:spPr>
      </p:pic>
      <p:pic>
        <p:nvPicPr>
          <p:cNvPr id="11" name="Picture 10">
            <a:extLst>
              <a:ext uri="{FF2B5EF4-FFF2-40B4-BE49-F238E27FC236}">
                <a16:creationId xmlns:a16="http://schemas.microsoft.com/office/drawing/2014/main" id="{9C16E429-6DA4-B2C2-E0CB-7E982F0EFF35}"/>
              </a:ext>
            </a:extLst>
          </p:cNvPr>
          <p:cNvPicPr>
            <a:picLocks noChangeAspect="1"/>
          </p:cNvPicPr>
          <p:nvPr/>
        </p:nvPicPr>
        <p:blipFill>
          <a:blip r:embed="rId4"/>
          <a:stretch>
            <a:fillRect/>
          </a:stretch>
        </p:blipFill>
        <p:spPr>
          <a:xfrm>
            <a:off x="682860" y="2245101"/>
            <a:ext cx="5621234" cy="4456460"/>
          </a:xfrm>
          <a:prstGeom prst="rect">
            <a:avLst/>
          </a:prstGeom>
        </p:spPr>
      </p:pic>
    </p:spTree>
    <p:extLst>
      <p:ext uri="{BB962C8B-B14F-4D97-AF65-F5344CB8AC3E}">
        <p14:creationId xmlns:p14="http://schemas.microsoft.com/office/powerpoint/2010/main" val="333661374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13. Widget </a:t>
            </a:r>
            <a:r>
              <a:rPr lang="vi-VN" sz="3200" dirty="0">
                <a:solidFill>
                  <a:schemeClr val="bg1"/>
                </a:solidFill>
              </a:rPr>
              <a:t>Card</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112737"/>
            <a:ext cx="6586427" cy="954107"/>
          </a:xfrm>
          <a:prstGeom prst="rect">
            <a:avLst/>
          </a:prstGeom>
          <a:noFill/>
        </p:spPr>
        <p:txBody>
          <a:bodyPr wrap="square" rtlCol="0">
            <a:spAutoFit/>
          </a:bodyPr>
          <a:lstStyle/>
          <a:p>
            <a:pPr defTabSz="914400" eaLnBrk="0" fontAlgn="base" hangingPunct="0">
              <a:spcBef>
                <a:spcPct val="0"/>
              </a:spcBef>
              <a:spcAft>
                <a:spcPct val="0"/>
              </a:spcAft>
            </a:pPr>
            <a:r>
              <a:rPr lang="vi-VN" sz="1400" dirty="0">
                <a:solidFill>
                  <a:schemeClr val="bg1"/>
                </a:solidFill>
              </a:rPr>
              <a:t>Card là một widget trong Flutter được sử dụng để tạo ra một khung hiển thị chứa thông tin. Card thường được sử dụng để hiển thị các nội dung động, chẳng hạn như danh sách hoặc hình ảnh. </a:t>
            </a:r>
            <a:endParaRPr lang="en-US" sz="1400" dirty="0">
              <a:solidFill>
                <a:schemeClr val="bg1"/>
              </a:solidFill>
            </a:endParaRPr>
          </a:p>
          <a:p>
            <a:pPr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BB282052-135C-B007-026A-A40F1DBD7BFA}"/>
              </a:ext>
            </a:extLst>
          </p:cNvPr>
          <p:cNvPicPr>
            <a:picLocks noChangeAspect="1"/>
          </p:cNvPicPr>
          <p:nvPr/>
        </p:nvPicPr>
        <p:blipFill>
          <a:blip r:embed="rId3"/>
          <a:stretch>
            <a:fillRect/>
          </a:stretch>
        </p:blipFill>
        <p:spPr>
          <a:xfrm>
            <a:off x="6894589" y="1633822"/>
            <a:ext cx="4717189" cy="5067739"/>
          </a:xfrm>
          <a:prstGeom prst="rect">
            <a:avLst/>
          </a:prstGeom>
        </p:spPr>
      </p:pic>
      <p:pic>
        <p:nvPicPr>
          <p:cNvPr id="11" name="Picture 10">
            <a:extLst>
              <a:ext uri="{FF2B5EF4-FFF2-40B4-BE49-F238E27FC236}">
                <a16:creationId xmlns:a16="http://schemas.microsoft.com/office/drawing/2014/main" id="{C8BD747E-D7C9-04EF-543D-48FC03010E8E}"/>
              </a:ext>
            </a:extLst>
          </p:cNvPr>
          <p:cNvPicPr>
            <a:picLocks noChangeAspect="1"/>
          </p:cNvPicPr>
          <p:nvPr/>
        </p:nvPicPr>
        <p:blipFill>
          <a:blip r:embed="rId4"/>
          <a:stretch>
            <a:fillRect/>
          </a:stretch>
        </p:blipFill>
        <p:spPr>
          <a:xfrm>
            <a:off x="690958" y="2197797"/>
            <a:ext cx="4976291" cy="4372810"/>
          </a:xfrm>
          <a:prstGeom prst="rect">
            <a:avLst/>
          </a:prstGeom>
        </p:spPr>
      </p:pic>
    </p:spTree>
    <p:extLst>
      <p:ext uri="{BB962C8B-B14F-4D97-AF65-F5344CB8AC3E}">
        <p14:creationId xmlns:p14="http://schemas.microsoft.com/office/powerpoint/2010/main" val="252888604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14. Widget </a:t>
            </a:r>
            <a:r>
              <a:rPr lang="vi-VN" altLang="vi-VN" sz="3200" b="1" dirty="0">
                <a:solidFill>
                  <a:srgbClr val="D1D5DB"/>
                </a:solidFill>
                <a:latin typeface="Söhne Mono"/>
              </a:rPr>
              <a:t>TextFormField</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580222" y="789571"/>
            <a:ext cx="6586427" cy="1384995"/>
          </a:xfrm>
          <a:prstGeom prst="rect">
            <a:avLst/>
          </a:prstGeom>
          <a:noFill/>
        </p:spPr>
        <p:txBody>
          <a:bodyPr wrap="square" rtlCol="0">
            <a:spAutoFit/>
          </a:bodyPr>
          <a:lstStyle/>
          <a:p>
            <a:pPr lvl="0" defTabSz="914400" eaLnBrk="0" fontAlgn="base" hangingPunct="0">
              <a:spcBef>
                <a:spcPct val="0"/>
              </a:spcBef>
              <a:spcAft>
                <a:spcPct val="0"/>
              </a:spcAft>
            </a:pPr>
            <a:r>
              <a:rPr lang="vi-VN" altLang="vi-VN" sz="1400" b="1" dirty="0">
                <a:solidFill>
                  <a:srgbClr val="D1D5DB"/>
                </a:solidFill>
                <a:latin typeface="Söhne Mono"/>
              </a:rPr>
              <a:t>TextFormField</a:t>
            </a:r>
            <a:r>
              <a:rPr lang="vi-VN" altLang="vi-VN" sz="1400" dirty="0">
                <a:solidFill>
                  <a:srgbClr val="D1D5DB"/>
                </a:solidFill>
                <a:latin typeface="Söhne"/>
              </a:rPr>
              <a:t> là một widget trong Flutter được sử dụng để tạo một trường đầu vào dữ liệu cho người dùng nhập vào. Widget này cung cấp cho chúng ta các tính năng như:</a:t>
            </a:r>
            <a:endParaRPr lang="vi-VN" altLang="vi-VN" sz="900" dirty="0"/>
          </a:p>
          <a:p>
            <a:pPr lvl="0" defTabSz="914400" eaLnBrk="0" fontAlgn="base" hangingPunct="0">
              <a:spcBef>
                <a:spcPct val="0"/>
              </a:spcBef>
              <a:spcAft>
                <a:spcPct val="0"/>
              </a:spcAft>
              <a:buFontTx/>
              <a:buChar char="•"/>
            </a:pPr>
            <a:r>
              <a:rPr lang="vi-VN" altLang="vi-VN" sz="1400" dirty="0">
                <a:solidFill>
                  <a:srgbClr val="D1D5DB"/>
                </a:solidFill>
                <a:latin typeface="Söhne"/>
              </a:rPr>
              <a:t>Hiển thị trường nhập liệu và tiện ích điều khiển nhập liệu như bàn phím ảo.</a:t>
            </a:r>
          </a:p>
          <a:p>
            <a:pPr lvl="0" defTabSz="914400" eaLnBrk="0" fontAlgn="base" hangingPunct="0">
              <a:spcBef>
                <a:spcPct val="0"/>
              </a:spcBef>
              <a:spcAft>
                <a:spcPct val="0"/>
              </a:spcAft>
              <a:buFontTx/>
              <a:buChar char="•"/>
            </a:pPr>
            <a:r>
              <a:rPr lang="vi-VN" altLang="vi-VN" sz="1400" dirty="0">
                <a:solidFill>
                  <a:srgbClr val="D1D5DB"/>
                </a:solidFill>
                <a:latin typeface="Söhne"/>
              </a:rPr>
              <a:t>Xác thực dữ liệu đầu vào.</a:t>
            </a:r>
          </a:p>
          <a:p>
            <a:pPr lvl="0" defTabSz="914400" eaLnBrk="0" fontAlgn="base" hangingPunct="0">
              <a:spcBef>
                <a:spcPct val="0"/>
              </a:spcBef>
              <a:spcAft>
                <a:spcPct val="0"/>
              </a:spcAft>
              <a:buFontTx/>
              <a:buChar char="•"/>
            </a:pPr>
            <a:r>
              <a:rPr lang="vi-VN" altLang="vi-VN" sz="1400" dirty="0">
                <a:solidFill>
                  <a:srgbClr val="D1D5DB"/>
                </a:solidFill>
                <a:latin typeface="Söhne"/>
              </a:rPr>
              <a:t>Hiển thị lỗi nếu dữ liệu nhập vào không hợp lệ.</a:t>
            </a:r>
          </a:p>
          <a:p>
            <a:pPr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2B64D92-927A-F834-409C-0C6DB8CF4FCA}"/>
              </a:ext>
            </a:extLst>
          </p:cNvPr>
          <p:cNvSpPr>
            <a:spLocks noChangeArrowheads="1"/>
          </p:cNvSpPr>
          <p:nvPr/>
        </p:nvSpPr>
        <p:spPr bwMode="auto">
          <a:xfrm>
            <a:off x="0" y="-1102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4FB06564-B1CF-C10D-34CF-4258E912DEE6}"/>
              </a:ext>
            </a:extLst>
          </p:cNvPr>
          <p:cNvPicPr>
            <a:picLocks noChangeAspect="1"/>
          </p:cNvPicPr>
          <p:nvPr/>
        </p:nvPicPr>
        <p:blipFill>
          <a:blip r:embed="rId3"/>
          <a:stretch>
            <a:fillRect/>
          </a:stretch>
        </p:blipFill>
        <p:spPr>
          <a:xfrm>
            <a:off x="580222" y="2103062"/>
            <a:ext cx="5989839" cy="4360353"/>
          </a:xfrm>
          <a:prstGeom prst="rect">
            <a:avLst/>
          </a:prstGeom>
        </p:spPr>
      </p:pic>
      <p:pic>
        <p:nvPicPr>
          <p:cNvPr id="13" name="Picture 12">
            <a:extLst>
              <a:ext uri="{FF2B5EF4-FFF2-40B4-BE49-F238E27FC236}">
                <a16:creationId xmlns:a16="http://schemas.microsoft.com/office/drawing/2014/main" id="{2C89401E-C13A-9FB3-F598-99F22F9D19DB}"/>
              </a:ext>
            </a:extLst>
          </p:cNvPr>
          <p:cNvPicPr>
            <a:picLocks noChangeAspect="1"/>
          </p:cNvPicPr>
          <p:nvPr/>
        </p:nvPicPr>
        <p:blipFill>
          <a:blip r:embed="rId4"/>
          <a:stretch>
            <a:fillRect/>
          </a:stretch>
        </p:blipFill>
        <p:spPr>
          <a:xfrm>
            <a:off x="7166649" y="2024683"/>
            <a:ext cx="4656223" cy="4391915"/>
          </a:xfrm>
          <a:prstGeom prst="rect">
            <a:avLst/>
          </a:prstGeom>
        </p:spPr>
      </p:pic>
    </p:spTree>
    <p:extLst>
      <p:ext uri="{BB962C8B-B14F-4D97-AF65-F5344CB8AC3E}">
        <p14:creationId xmlns:p14="http://schemas.microsoft.com/office/powerpoint/2010/main" val="387455833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8662664" cy="1508105"/>
          </a:xfrm>
          <a:prstGeom prst="rect">
            <a:avLst/>
          </a:prstGeom>
        </p:spPr>
        <p:txBody>
          <a:bodyPr wrap="square">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15 - 16. Widget </a:t>
            </a:r>
            <a:r>
              <a:rPr kumimoji="0" lang="vi-VN" altLang="vi-VN" sz="3200" b="1" i="0" u="none" strike="noStrike" cap="none" normalizeH="0" baseline="0" dirty="0">
                <a:ln>
                  <a:noFill/>
                </a:ln>
                <a:solidFill>
                  <a:schemeClr val="bg1"/>
                </a:solidFill>
                <a:effectLst/>
                <a:latin typeface="Söhne Mono"/>
              </a:rPr>
              <a:t>Drawer</a:t>
            </a:r>
            <a:r>
              <a:rPr kumimoji="0" lang="en-US" altLang="vi-VN" sz="3200" b="1" i="0" u="none" strike="noStrike" cap="none" normalizeH="0" baseline="0" dirty="0">
                <a:ln>
                  <a:noFill/>
                </a:ln>
                <a:solidFill>
                  <a:schemeClr val="bg1"/>
                </a:solidFill>
                <a:effectLst/>
                <a:latin typeface="Söhne Mono"/>
              </a:rPr>
              <a:t> and </a:t>
            </a:r>
            <a:r>
              <a:rPr kumimoji="0" lang="en-US" altLang="vi-VN" sz="3200" b="1" i="0" u="none" strike="noStrike" cap="none" normalizeH="0" baseline="0" dirty="0" err="1">
                <a:ln>
                  <a:noFill/>
                </a:ln>
                <a:solidFill>
                  <a:schemeClr val="bg1"/>
                </a:solidFill>
                <a:effectLst/>
                <a:latin typeface="Söhne Mono"/>
              </a:rPr>
              <a:t>ListTile</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580222" y="823836"/>
            <a:ext cx="10733237" cy="1384995"/>
          </a:xfrm>
          <a:prstGeom prst="rect">
            <a:avLst/>
          </a:prstGeom>
          <a:noFill/>
        </p:spPr>
        <p:txBody>
          <a:bodyPr wrap="square" rtlCol="0">
            <a:spAutoFit/>
          </a:bodyPr>
          <a:lstStyle/>
          <a:p>
            <a:pPr lvl="0" defTabSz="914400" eaLnBrk="0" fontAlgn="base" hangingPunct="0">
              <a:spcBef>
                <a:spcPct val="0"/>
              </a:spcBef>
              <a:spcAft>
                <a:spcPct val="0"/>
              </a:spcAft>
            </a:pPr>
            <a:r>
              <a:rPr lang="en-US" altLang="vi-VN" sz="1400" b="1" dirty="0">
                <a:solidFill>
                  <a:schemeClr val="bg1"/>
                </a:solidFill>
                <a:latin typeface="Söhne Mono"/>
              </a:rPr>
              <a:t> </a:t>
            </a:r>
            <a:r>
              <a:rPr lang="vi-VN" altLang="vi-VN" sz="1400" b="1" dirty="0">
                <a:solidFill>
                  <a:schemeClr val="bg1"/>
                </a:solidFill>
                <a:latin typeface="Söhne Mono"/>
              </a:rPr>
              <a:t>Drawer</a:t>
            </a:r>
            <a:r>
              <a:rPr lang="vi-VN" altLang="vi-VN" sz="1400" dirty="0">
                <a:solidFill>
                  <a:schemeClr val="bg1"/>
                </a:solidFill>
                <a:latin typeface="Söhne"/>
              </a:rPr>
              <a:t> là một widget trong Flutter cho phép hiển thị một menu chi tiết bên trong một ứng dụng. Menu này thường được hiển thị bằng cách vuốt từ cạnh bên trái của màn hình hoặc bằng cách nhấn vào một nút được đặt ở phía trên cùng bên trái của màn hình.</a:t>
            </a:r>
            <a:r>
              <a:rPr lang="vi-VN" altLang="vi-VN" sz="1400" dirty="0">
                <a:solidFill>
                  <a:schemeClr val="bg1"/>
                </a:solidFill>
              </a:rPr>
              <a:t> </a:t>
            </a:r>
            <a:endParaRPr lang="en-US" altLang="vi-VN" sz="1400" dirty="0">
              <a:solidFill>
                <a:schemeClr val="bg1"/>
              </a:solidFill>
            </a:endParaRPr>
          </a:p>
          <a:p>
            <a:pPr defTabSz="914400" eaLnBrk="0" fontAlgn="base" hangingPunct="0">
              <a:spcBef>
                <a:spcPct val="0"/>
              </a:spcBef>
              <a:spcAft>
                <a:spcPct val="0"/>
              </a:spcAft>
            </a:pPr>
            <a:r>
              <a:rPr lang="en-US" altLang="vi-VN" sz="1400" b="1" dirty="0">
                <a:solidFill>
                  <a:schemeClr val="bg1"/>
                </a:solidFill>
                <a:latin typeface="Söhne Mono"/>
              </a:rPr>
              <a:t> </a:t>
            </a:r>
            <a:r>
              <a:rPr lang="vi-VN" altLang="vi-VN" sz="1400" b="1" dirty="0">
                <a:solidFill>
                  <a:schemeClr val="bg1"/>
                </a:solidFill>
                <a:latin typeface="Söhne Mono"/>
              </a:rPr>
              <a:t>ListTile</a:t>
            </a:r>
            <a:r>
              <a:rPr lang="vi-VN" altLang="vi-VN" sz="1400" dirty="0">
                <a:solidFill>
                  <a:schemeClr val="bg1"/>
                </a:solidFill>
                <a:latin typeface="Söhne"/>
              </a:rPr>
              <a:t> là một widget trong Flutter được sử dụng để hiển thị các mục trong danh sách. Nó cung cấp một phương thức đơn giản để hiển thị các thông tin như tiêu đề, mô tả, ảnh và nút trong một hàng.</a:t>
            </a:r>
            <a:r>
              <a:rPr lang="vi-VN" altLang="vi-VN" sz="1400" dirty="0">
                <a:solidFill>
                  <a:schemeClr val="bg1"/>
                </a:solidFill>
              </a:rPr>
              <a:t> </a:t>
            </a:r>
          </a:p>
          <a:p>
            <a:pPr defTabSz="914400" eaLnBrk="0" fontAlgn="base" hangingPunct="0">
              <a:spcBef>
                <a:spcPct val="0"/>
              </a:spcBef>
              <a:spcAft>
                <a:spcPct val="0"/>
              </a:spcAft>
            </a:pPr>
            <a:endParaRPr lang="en-US" sz="1400" dirty="0">
              <a:solidFill>
                <a:schemeClr val="bg1"/>
              </a:solidFill>
            </a:endParaRPr>
          </a:p>
          <a:p>
            <a:pPr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BA74015C-696E-B559-B273-7BDC2090D890}"/>
              </a:ext>
            </a:extLst>
          </p:cNvPr>
          <p:cNvPicPr>
            <a:picLocks noChangeAspect="1"/>
          </p:cNvPicPr>
          <p:nvPr/>
        </p:nvPicPr>
        <p:blipFill>
          <a:blip r:embed="rId3"/>
          <a:stretch>
            <a:fillRect/>
          </a:stretch>
        </p:blipFill>
        <p:spPr>
          <a:xfrm>
            <a:off x="580222" y="2504706"/>
            <a:ext cx="4475872" cy="4041246"/>
          </a:xfrm>
          <a:prstGeom prst="rect">
            <a:avLst/>
          </a:prstGeom>
        </p:spPr>
      </p:pic>
      <p:pic>
        <p:nvPicPr>
          <p:cNvPr id="13" name="Picture 12">
            <a:extLst>
              <a:ext uri="{FF2B5EF4-FFF2-40B4-BE49-F238E27FC236}">
                <a16:creationId xmlns:a16="http://schemas.microsoft.com/office/drawing/2014/main" id="{66746A45-D1EB-3AE8-C845-F046B2E302A4}"/>
              </a:ext>
            </a:extLst>
          </p:cNvPr>
          <p:cNvPicPr>
            <a:picLocks noChangeAspect="1"/>
          </p:cNvPicPr>
          <p:nvPr/>
        </p:nvPicPr>
        <p:blipFill>
          <a:blip r:embed="rId4"/>
          <a:stretch>
            <a:fillRect/>
          </a:stretch>
        </p:blipFill>
        <p:spPr>
          <a:xfrm>
            <a:off x="5543951" y="2504706"/>
            <a:ext cx="6408975" cy="4041246"/>
          </a:xfrm>
          <a:prstGeom prst="rect">
            <a:avLst/>
          </a:prstGeom>
        </p:spPr>
      </p:pic>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1F8C0953-9313-8232-54E3-29B6C14535D9}"/>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1277399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4E3E22-E2D7-FB07-607B-3659061B6DE4}"/>
              </a:ext>
            </a:extLst>
          </p:cNvPr>
          <p:cNvPicPr>
            <a:picLocks noChangeAspect="1"/>
          </p:cNvPicPr>
          <p:nvPr/>
        </p:nvPicPr>
        <p:blipFill>
          <a:blip r:embed="rId2"/>
          <a:stretch>
            <a:fillRect/>
          </a:stretch>
        </p:blipFill>
        <p:spPr>
          <a:xfrm>
            <a:off x="654423" y="1111624"/>
            <a:ext cx="10578353" cy="5457950"/>
          </a:xfrm>
          <a:prstGeom prst="rect">
            <a:avLst/>
          </a:prstGeom>
        </p:spPr>
      </p:pic>
      <p:sp>
        <p:nvSpPr>
          <p:cNvPr id="4" name="TextBox 3">
            <a:extLst>
              <a:ext uri="{FF2B5EF4-FFF2-40B4-BE49-F238E27FC236}">
                <a16:creationId xmlns:a16="http://schemas.microsoft.com/office/drawing/2014/main" id="{9183D096-067D-F7BE-140A-36B06539596E}"/>
              </a:ext>
            </a:extLst>
          </p:cNvPr>
          <p:cNvSpPr txBox="1"/>
          <p:nvPr/>
        </p:nvSpPr>
        <p:spPr>
          <a:xfrm>
            <a:off x="654423" y="69940"/>
            <a:ext cx="6096000" cy="369332"/>
          </a:xfrm>
          <a:prstGeom prst="rect">
            <a:avLst/>
          </a:prstGeom>
          <a:noFill/>
        </p:spPr>
        <p:txBody>
          <a:bodyPr wrap="square">
            <a:spAutoFit/>
          </a:bodyPr>
          <a:lstStyle/>
          <a:p>
            <a:pPr>
              <a:spcBef>
                <a:spcPct val="20000"/>
              </a:spcBef>
            </a:pPr>
            <a:r>
              <a:rPr lang="en-US" altLang="zh-CN" sz="1800" b="1" dirty="0">
                <a:latin typeface="Times New Roman" panose="02020603050405020304" pitchFamily="18" charset="0"/>
                <a:ea typeface="微软雅黑" panose="020B0503020204020204" pitchFamily="34" charset="-122"/>
                <a:cs typeface="Times New Roman" panose="02020603050405020304" pitchFamily="18" charset="0"/>
              </a:rPr>
              <a:t>15 - 16. Widget </a:t>
            </a:r>
            <a:r>
              <a:rPr kumimoji="0" lang="vi-VN" altLang="vi-VN" sz="1800" b="1" i="0" u="none" strike="noStrike" cap="none" normalizeH="0" baseline="0" dirty="0">
                <a:ln>
                  <a:noFill/>
                </a:ln>
                <a:effectLst/>
                <a:latin typeface="Söhne Mono"/>
              </a:rPr>
              <a:t>Drawer</a:t>
            </a:r>
            <a:r>
              <a:rPr kumimoji="0" lang="en-US" altLang="vi-VN" sz="1800" b="1" i="0" u="none" strike="noStrike" cap="none" normalizeH="0" baseline="0" dirty="0">
                <a:ln>
                  <a:noFill/>
                </a:ln>
                <a:effectLst/>
                <a:latin typeface="Söhne Mono"/>
              </a:rPr>
              <a:t> and </a:t>
            </a:r>
            <a:r>
              <a:rPr kumimoji="0" lang="en-US" altLang="vi-VN" sz="1800" b="1" i="0" u="none" strike="noStrike" cap="none" normalizeH="0" baseline="0" dirty="0" err="1">
                <a:ln>
                  <a:noFill/>
                </a:ln>
                <a:effectLst/>
                <a:latin typeface="Söhne Mono"/>
              </a:rPr>
              <a:t>ListTile</a:t>
            </a:r>
            <a:r>
              <a:rPr kumimoji="0" lang="vi-VN" altLang="vi-VN" sz="1200" b="0" i="0" u="none" strike="noStrike" cap="none" normalizeH="0" baseline="0" dirty="0">
                <a:ln>
                  <a:noFill/>
                </a:ln>
                <a:effectLst/>
                <a:latin typeface="Söhne"/>
              </a:rPr>
              <a:t> </a:t>
            </a:r>
            <a:endParaRPr kumimoji="0" lang="vi-VN" altLang="vi-VN" sz="18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479047569"/>
      </p:ext>
    </p:extLst>
  </p:cSld>
  <p:clrMapOvr>
    <a:masterClrMapping/>
  </p:clrMapOvr>
  <mc:AlternateContent xmlns:mc="http://schemas.openxmlformats.org/markup-compatibility/2006" xmlns:p14="http://schemas.microsoft.com/office/powerpoint/2010/main">
    <mc:Choice Requires="p14">
      <p:transition spd="slow" p14:dur="2000" advClick="0" advTm="6000"/>
    </mc:Choice>
    <mc:Fallback xmlns="">
      <p:transition spd="slow" advClick="0" advTm="6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17. Widget </a:t>
            </a:r>
            <a:r>
              <a:rPr kumimoji="0" lang="en-US" altLang="vi-VN" sz="3200" b="1" i="0" u="none" strike="noStrike" cap="none" normalizeH="0" baseline="0" dirty="0">
                <a:ln>
                  <a:noFill/>
                </a:ln>
                <a:solidFill>
                  <a:schemeClr val="bg1"/>
                </a:solidFill>
                <a:effectLst/>
                <a:latin typeface="Söhne Mono"/>
              </a:rPr>
              <a:t>Form</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580222" y="823836"/>
            <a:ext cx="6586427" cy="1384995"/>
          </a:xfrm>
          <a:prstGeom prst="rect">
            <a:avLst/>
          </a:prstGeom>
          <a:noFill/>
        </p:spPr>
        <p:txBody>
          <a:bodyPr wrap="square" rtlCol="0">
            <a:spAutoFit/>
          </a:bodyPr>
          <a:lstStyle/>
          <a:p>
            <a:pPr lvl="0" defTabSz="914400" eaLnBrk="0" fontAlgn="base" hangingPunct="0">
              <a:spcBef>
                <a:spcPct val="0"/>
              </a:spcBef>
              <a:spcAft>
                <a:spcPct val="0"/>
              </a:spcAft>
            </a:pPr>
            <a:r>
              <a:rPr lang="vi-VN" sz="1400" dirty="0">
                <a:solidFill>
                  <a:schemeClr val="bg1"/>
                </a:solidFill>
              </a:rPr>
              <a:t>Form là một widget được sử dụng để tạo ra một mẫu nhập liệu. Widget Form cung cấp các phương thức để quản lý các trường nhập liệu, kiểm tra hợp lệ và xác nhận thông tin đầu vào. Một Form bao gồm một hoặc nhiều trường nhập liệu (có thể là TextFormFields, DropdownButton, RadioListTile, CheckboxListTile, ...) và một nút Submit để gửi thông tin đến server hoặc xử lý dữ liệu trong ứng dụng.</a:t>
            </a:r>
            <a:endParaRPr lang="en-US"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6D94A237-5F2B-D2DC-8A79-4AE26270018F}"/>
              </a:ext>
            </a:extLst>
          </p:cNvPr>
          <p:cNvPicPr>
            <a:picLocks noChangeAspect="1"/>
          </p:cNvPicPr>
          <p:nvPr/>
        </p:nvPicPr>
        <p:blipFill>
          <a:blip r:embed="rId3"/>
          <a:stretch>
            <a:fillRect/>
          </a:stretch>
        </p:blipFill>
        <p:spPr>
          <a:xfrm>
            <a:off x="445477" y="2465241"/>
            <a:ext cx="5303980" cy="4180283"/>
          </a:xfrm>
          <a:prstGeom prst="rect">
            <a:avLst/>
          </a:prstGeom>
        </p:spPr>
      </p:pic>
      <p:pic>
        <p:nvPicPr>
          <p:cNvPr id="11" name="Picture 10">
            <a:extLst>
              <a:ext uri="{FF2B5EF4-FFF2-40B4-BE49-F238E27FC236}">
                <a16:creationId xmlns:a16="http://schemas.microsoft.com/office/drawing/2014/main" id="{C65D90BA-E7DB-7A54-53CD-ABEE95117E3A}"/>
              </a:ext>
            </a:extLst>
          </p:cNvPr>
          <p:cNvPicPr>
            <a:picLocks noChangeAspect="1"/>
          </p:cNvPicPr>
          <p:nvPr/>
        </p:nvPicPr>
        <p:blipFill>
          <a:blip r:embed="rId4"/>
          <a:stretch>
            <a:fillRect/>
          </a:stretch>
        </p:blipFill>
        <p:spPr>
          <a:xfrm>
            <a:off x="6015121" y="2501842"/>
            <a:ext cx="5459703" cy="4120313"/>
          </a:xfrm>
          <a:prstGeom prst="rect">
            <a:avLst/>
          </a:prstGeom>
        </p:spPr>
      </p:pic>
    </p:spTree>
    <p:extLst>
      <p:ext uri="{BB962C8B-B14F-4D97-AF65-F5344CB8AC3E}">
        <p14:creationId xmlns:p14="http://schemas.microsoft.com/office/powerpoint/2010/main" val="332273682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17. Widget </a:t>
            </a:r>
            <a:r>
              <a:rPr kumimoji="0" lang="en-US" altLang="vi-VN" sz="3200" b="1" i="0" u="none" strike="noStrike" cap="none" normalizeH="0" baseline="0" dirty="0">
                <a:ln>
                  <a:noFill/>
                </a:ln>
                <a:solidFill>
                  <a:schemeClr val="bg1"/>
                </a:solidFill>
                <a:effectLst/>
                <a:latin typeface="Söhne Mono"/>
              </a:rPr>
              <a:t>Form</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580222" y="823836"/>
            <a:ext cx="6586427" cy="307777"/>
          </a:xfrm>
          <a:prstGeom prst="rect">
            <a:avLst/>
          </a:prstGeom>
          <a:noFill/>
        </p:spPr>
        <p:txBody>
          <a:bodyPr wrap="square" rtlCol="0">
            <a:spAutoFit/>
          </a:bodyPr>
          <a:lstStyle/>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4B9D5B5F-A5C0-6FAB-0668-6E675884DFF4}"/>
              </a:ext>
            </a:extLst>
          </p:cNvPr>
          <p:cNvPicPr>
            <a:picLocks noChangeAspect="1"/>
          </p:cNvPicPr>
          <p:nvPr/>
        </p:nvPicPr>
        <p:blipFill>
          <a:blip r:embed="rId3"/>
          <a:stretch>
            <a:fillRect/>
          </a:stretch>
        </p:blipFill>
        <p:spPr>
          <a:xfrm>
            <a:off x="368715" y="1766821"/>
            <a:ext cx="5600223" cy="4649020"/>
          </a:xfrm>
          <a:prstGeom prst="rect">
            <a:avLst/>
          </a:prstGeom>
        </p:spPr>
      </p:pic>
      <p:pic>
        <p:nvPicPr>
          <p:cNvPr id="13" name="Picture 12">
            <a:extLst>
              <a:ext uri="{FF2B5EF4-FFF2-40B4-BE49-F238E27FC236}">
                <a16:creationId xmlns:a16="http://schemas.microsoft.com/office/drawing/2014/main" id="{3956B3DD-33F9-67D2-383B-3DA293C78B61}"/>
              </a:ext>
            </a:extLst>
          </p:cNvPr>
          <p:cNvPicPr>
            <a:picLocks noChangeAspect="1"/>
          </p:cNvPicPr>
          <p:nvPr/>
        </p:nvPicPr>
        <p:blipFill>
          <a:blip r:embed="rId4"/>
          <a:stretch>
            <a:fillRect/>
          </a:stretch>
        </p:blipFill>
        <p:spPr>
          <a:xfrm>
            <a:off x="6541477" y="1777048"/>
            <a:ext cx="5085747" cy="4751051"/>
          </a:xfrm>
          <a:prstGeom prst="rect">
            <a:avLst/>
          </a:prstGeom>
        </p:spPr>
      </p:pic>
    </p:spTree>
    <p:extLst>
      <p:ext uri="{BB962C8B-B14F-4D97-AF65-F5344CB8AC3E}">
        <p14:creationId xmlns:p14="http://schemas.microsoft.com/office/powerpoint/2010/main" val="332095934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0" y="0"/>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917174"/>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 Widget </a:t>
            </a:r>
            <a:r>
              <a:rPr lang="vi-VN" sz="3200" b="1" i="0" dirty="0">
                <a:solidFill>
                  <a:srgbClr val="FFFFFF"/>
                </a:solidFill>
                <a:effectLst/>
                <a:latin typeface="Söhne Mono"/>
              </a:rPr>
              <a:t>Container</a:t>
            </a: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274320"/>
            <a:ext cx="6586427" cy="738664"/>
          </a:xfrm>
          <a:prstGeom prst="rect">
            <a:avLst/>
          </a:prstGeom>
          <a:noFill/>
        </p:spPr>
        <p:txBody>
          <a:bodyPr wrap="square" rtlCol="0">
            <a:spAutoFit/>
          </a:bodyPr>
          <a:lstStyle/>
          <a:p>
            <a:pPr lvl="0" defTabSz="914400" eaLnBrk="0" fontAlgn="base" hangingPunct="0">
              <a:spcBef>
                <a:spcPct val="0"/>
              </a:spcBef>
              <a:spcAft>
                <a:spcPct val="0"/>
              </a:spcAft>
            </a:pPr>
            <a:r>
              <a:rPr lang="vi-VN" altLang="vi-VN" sz="1400" b="1" dirty="0">
                <a:solidFill>
                  <a:schemeClr val="bg1"/>
                </a:solidFill>
                <a:latin typeface="Söhne Mono"/>
              </a:rPr>
              <a:t>Container</a:t>
            </a:r>
            <a:r>
              <a:rPr lang="vi-VN" altLang="vi-VN" sz="1400" dirty="0">
                <a:solidFill>
                  <a:schemeClr val="bg1"/>
                </a:solidFill>
                <a:latin typeface="Söhne"/>
              </a:rPr>
              <a:t>widget là một widget tiện lợi cung cấp các thuộc tính bố cục và kiểu dáng cho widget con</a:t>
            </a:r>
            <a:r>
              <a:rPr lang="vi-VN" altLang="vi-VN" sz="1400" dirty="0">
                <a:solidFill>
                  <a:schemeClr val="bg1"/>
                </a:solidFill>
              </a:rPr>
              <a:t> </a:t>
            </a:r>
            <a:endParaRPr lang="en-US" altLang="vi-VN"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14" name="Picture 13">
            <a:extLst>
              <a:ext uri="{FF2B5EF4-FFF2-40B4-BE49-F238E27FC236}">
                <a16:creationId xmlns:a16="http://schemas.microsoft.com/office/drawing/2014/main" id="{93A24BA0-90D2-52B3-9836-975A8CD286A9}"/>
              </a:ext>
            </a:extLst>
          </p:cNvPr>
          <p:cNvPicPr>
            <a:picLocks noChangeAspect="1"/>
          </p:cNvPicPr>
          <p:nvPr/>
        </p:nvPicPr>
        <p:blipFill>
          <a:blip r:embed="rId3"/>
          <a:stretch>
            <a:fillRect/>
          </a:stretch>
        </p:blipFill>
        <p:spPr>
          <a:xfrm>
            <a:off x="7637929" y="1972234"/>
            <a:ext cx="4015797" cy="4640451"/>
          </a:xfrm>
          <a:prstGeom prst="rect">
            <a:avLst/>
          </a:prstGeom>
        </p:spPr>
      </p:pic>
      <p:pic>
        <p:nvPicPr>
          <p:cNvPr id="16" name="Picture 15">
            <a:extLst>
              <a:ext uri="{FF2B5EF4-FFF2-40B4-BE49-F238E27FC236}">
                <a16:creationId xmlns:a16="http://schemas.microsoft.com/office/drawing/2014/main" id="{B6507B3F-3F4F-68F1-9A1F-9CC24CEC9C90}"/>
              </a:ext>
            </a:extLst>
          </p:cNvPr>
          <p:cNvPicPr>
            <a:picLocks noChangeAspect="1"/>
          </p:cNvPicPr>
          <p:nvPr/>
        </p:nvPicPr>
        <p:blipFill>
          <a:blip r:embed="rId4"/>
          <a:stretch>
            <a:fillRect/>
          </a:stretch>
        </p:blipFill>
        <p:spPr>
          <a:xfrm>
            <a:off x="508619" y="2136351"/>
            <a:ext cx="6523285" cy="4434105"/>
          </a:xfrm>
          <a:prstGeom prst="rect">
            <a:avLst/>
          </a:prstGeom>
        </p:spPr>
      </p:pic>
    </p:spTree>
    <p:extLst>
      <p:ext uri="{BB962C8B-B14F-4D97-AF65-F5344CB8AC3E}">
        <p14:creationId xmlns:p14="http://schemas.microsoft.com/office/powerpoint/2010/main" val="52020912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18. Widget </a:t>
            </a:r>
            <a:r>
              <a:rPr kumimoji="0" lang="en-US" altLang="vi-VN" sz="3200" b="1" i="0" u="none" strike="noStrike" cap="none" normalizeH="0" baseline="0" dirty="0" err="1">
                <a:ln>
                  <a:noFill/>
                </a:ln>
                <a:solidFill>
                  <a:schemeClr val="bg1"/>
                </a:solidFill>
                <a:effectLst/>
                <a:latin typeface="Söhne Mono"/>
              </a:rPr>
              <a:t>PageView</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580222" y="823836"/>
            <a:ext cx="6586427" cy="1015663"/>
          </a:xfrm>
          <a:prstGeom prst="rect">
            <a:avLst/>
          </a:prstGeom>
          <a:noFill/>
        </p:spPr>
        <p:txBody>
          <a:bodyPr wrap="square" rtlCol="0">
            <a:spAutoFit/>
          </a:bodyPr>
          <a:lstStyle/>
          <a:p>
            <a:pPr lvl="0" defTabSz="914400" eaLnBrk="0" fontAlgn="base" hangingPunct="0">
              <a:spcBef>
                <a:spcPct val="0"/>
              </a:spcBef>
              <a:spcAft>
                <a:spcPct val="0"/>
              </a:spcAft>
            </a:pPr>
            <a:r>
              <a:rPr lang="vi-VN" altLang="vi-VN" sz="1400" b="1" dirty="0">
                <a:solidFill>
                  <a:schemeClr val="bg1"/>
                </a:solidFill>
                <a:latin typeface="Söhne Mono"/>
              </a:rPr>
              <a:t>PageView</a:t>
            </a:r>
            <a:r>
              <a:rPr lang="vi-VN" altLang="vi-VN" sz="1400" dirty="0">
                <a:solidFill>
                  <a:schemeClr val="bg1"/>
                </a:solidFill>
                <a:latin typeface="Söhne"/>
              </a:rPr>
              <a:t> là một widget trong Flutter cho phép hiển thị các trang (page) dưới dạng scrollable horizontal (có thể cuộn ngang) hoặc vertical (có thể cuộn dọc). Bạn có thể tạo các trang bằng cách sử dụng các widget bên trong </a:t>
            </a:r>
            <a:r>
              <a:rPr lang="vi-VN" altLang="vi-VN" sz="1400" b="1" dirty="0">
                <a:solidFill>
                  <a:schemeClr val="bg1"/>
                </a:solidFill>
                <a:latin typeface="Söhne Mono"/>
              </a:rPr>
              <a:t>children</a:t>
            </a:r>
            <a:r>
              <a:rPr lang="vi-VN" altLang="vi-VN" sz="1400" dirty="0">
                <a:solidFill>
                  <a:schemeClr val="bg1"/>
                </a:solidFill>
                <a:latin typeface="Söhne"/>
              </a:rPr>
              <a:t> property của </a:t>
            </a:r>
            <a:r>
              <a:rPr lang="vi-VN" altLang="vi-VN" b="1" dirty="0">
                <a:latin typeface="Söhne Mono"/>
              </a:rPr>
              <a:t>PageView</a:t>
            </a:r>
            <a:r>
              <a:rPr lang="vi-VN" altLang="vi-VN" sz="1050" dirty="0"/>
              <a:t> </a:t>
            </a:r>
            <a:endParaRPr lang="vi-VN" altLang="vi-VN" sz="2800" dirty="0"/>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78F48297-19EA-5EBD-504B-74AC76950427}"/>
              </a:ext>
            </a:extLst>
          </p:cNvPr>
          <p:cNvPicPr>
            <a:picLocks noChangeAspect="1"/>
          </p:cNvPicPr>
          <p:nvPr/>
        </p:nvPicPr>
        <p:blipFill>
          <a:blip r:embed="rId3"/>
          <a:stretch>
            <a:fillRect/>
          </a:stretch>
        </p:blipFill>
        <p:spPr>
          <a:xfrm>
            <a:off x="580222" y="2331941"/>
            <a:ext cx="10386960" cy="4369620"/>
          </a:xfrm>
          <a:prstGeom prst="rect">
            <a:avLst/>
          </a:prstGeom>
        </p:spPr>
      </p:pic>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8944679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7748264" cy="1508105"/>
          </a:xfrm>
          <a:prstGeom prst="rect">
            <a:avLst/>
          </a:prstGeom>
        </p:spPr>
        <p:txBody>
          <a:bodyPr wrap="square">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19 - 20. Widget </a:t>
            </a:r>
            <a:r>
              <a:rPr lang="en-US" altLang="vi-VN" sz="3200" b="1" dirty="0">
                <a:solidFill>
                  <a:schemeClr val="bg1"/>
                </a:solidFill>
                <a:latin typeface="Söhne Mono"/>
              </a:rPr>
              <a:t>Stack and </a:t>
            </a:r>
            <a:r>
              <a:rPr kumimoji="0" lang="vi-VN" altLang="vi-VN" sz="3200" b="1" i="0" u="none" strike="noStrike" cap="none" normalizeH="0" baseline="0" dirty="0">
                <a:ln>
                  <a:noFill/>
                </a:ln>
                <a:solidFill>
                  <a:srgbClr val="D1D5DB"/>
                </a:solidFill>
                <a:effectLst/>
                <a:latin typeface="Söhne Mono"/>
              </a:rPr>
              <a:t>Positioned</a:t>
            </a:r>
            <a:r>
              <a:rPr lang="en-US" altLang="vi-VN" sz="3200" b="1" dirty="0">
                <a:solidFill>
                  <a:schemeClr val="bg1"/>
                </a:solidFill>
                <a:latin typeface="Söhne Mono"/>
              </a:rPr>
              <a:t> </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580222" y="823836"/>
            <a:ext cx="6586427" cy="1384995"/>
          </a:xfrm>
          <a:prstGeom prst="rect">
            <a:avLst/>
          </a:prstGeom>
          <a:noFill/>
        </p:spPr>
        <p:txBody>
          <a:bodyPr wrap="square" rtlCol="0">
            <a:spAutoFit/>
          </a:bodyPr>
          <a:lstStyle/>
          <a:p>
            <a:pPr defTabSz="914400" eaLnBrk="0" fontAlgn="base" hangingPunct="0">
              <a:spcBef>
                <a:spcPct val="0"/>
              </a:spcBef>
              <a:spcAft>
                <a:spcPct val="0"/>
              </a:spcAft>
            </a:pPr>
            <a:r>
              <a:rPr lang="en-US" altLang="vi-VN" sz="1400" b="1" dirty="0">
                <a:solidFill>
                  <a:schemeClr val="bg1"/>
                </a:solidFill>
                <a:latin typeface="Söhne Mono"/>
              </a:rPr>
              <a:t>Stack widget</a:t>
            </a:r>
            <a:r>
              <a:rPr lang="vi-VN" altLang="vi-VN" sz="1400" dirty="0">
                <a:solidFill>
                  <a:schemeClr val="bg1"/>
                </a:solidFill>
                <a:latin typeface="Söhne"/>
              </a:rPr>
              <a:t>  </a:t>
            </a:r>
            <a:r>
              <a:rPr lang="vi-VN" altLang="vi-VN" sz="1400" dirty="0">
                <a:solidFill>
                  <a:srgbClr val="E8EAED"/>
                </a:solidFill>
                <a:latin typeface="inherit"/>
              </a:rPr>
              <a:t>được sử dụng để xếp chồng nhiều tiện ích lên nhau, trong đó mỗi tiện ích được định vị tương ứng với góc trên cùng bên trái của màn hình. Bạn có thể tạo tiện ích ngăn xếp bằng cách sử dụng lớp tiện ích ngăn xếp.</a:t>
            </a:r>
            <a:r>
              <a:rPr lang="vi-VN" altLang="vi-VN" sz="400" dirty="0"/>
              <a:t> </a:t>
            </a:r>
            <a:endParaRPr lang="en-US" altLang="vi-VN" sz="400" dirty="0"/>
          </a:p>
          <a:p>
            <a:pPr defTabSz="914400" eaLnBrk="0" fontAlgn="base" hangingPunct="0">
              <a:spcBef>
                <a:spcPct val="0"/>
              </a:spcBef>
              <a:spcAft>
                <a:spcPct val="0"/>
              </a:spcAft>
            </a:pPr>
            <a:r>
              <a:rPr lang="vi-VN" altLang="vi-VN" sz="1400" b="1" dirty="0">
                <a:solidFill>
                  <a:schemeClr val="bg1"/>
                </a:solidFill>
                <a:latin typeface="Söhne Mono"/>
              </a:rPr>
              <a:t>Positioned</a:t>
            </a:r>
            <a:r>
              <a:rPr lang="vi-VN" altLang="vi-VN" sz="1400" dirty="0">
                <a:solidFill>
                  <a:schemeClr val="bg1"/>
                </a:solidFill>
                <a:latin typeface="Söhne"/>
              </a:rPr>
              <a:t> là một widget trong Flutter được sử dụng để xác định vị trí của một widget con trong một </a:t>
            </a:r>
            <a:r>
              <a:rPr lang="vi-VN" altLang="vi-VN" sz="1400" b="1" dirty="0">
                <a:solidFill>
                  <a:schemeClr val="bg1"/>
                </a:solidFill>
                <a:latin typeface="Söhne Mono"/>
              </a:rPr>
              <a:t>Stack</a:t>
            </a:r>
            <a:r>
              <a:rPr lang="vi-VN" altLang="vi-VN" sz="1400" dirty="0">
                <a:solidFill>
                  <a:schemeClr val="bg1"/>
                </a:solidFill>
              </a:rPr>
              <a:t> </a:t>
            </a:r>
            <a:endParaRPr lang="vi-VN" altLang="vi-VN" sz="2800" dirty="0"/>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D2F23C81-240E-9072-9589-DF1CE0206DAE}"/>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E7EA8AD0-A47B-9CFC-EB09-76858C84F044}"/>
              </a:ext>
            </a:extLst>
          </p:cNvPr>
          <p:cNvPicPr>
            <a:picLocks noChangeAspect="1"/>
          </p:cNvPicPr>
          <p:nvPr/>
        </p:nvPicPr>
        <p:blipFill>
          <a:blip r:embed="rId3"/>
          <a:stretch>
            <a:fillRect/>
          </a:stretch>
        </p:blipFill>
        <p:spPr>
          <a:xfrm>
            <a:off x="445477" y="2208831"/>
            <a:ext cx="10173582" cy="4465496"/>
          </a:xfrm>
          <a:prstGeom prst="rect">
            <a:avLst/>
          </a:prstGeom>
        </p:spPr>
      </p:pic>
      <p:sp>
        <p:nvSpPr>
          <p:cNvPr id="13" name="Rectangle 2">
            <a:extLst>
              <a:ext uri="{FF2B5EF4-FFF2-40B4-BE49-F238E27FC236}">
                <a16:creationId xmlns:a16="http://schemas.microsoft.com/office/drawing/2014/main" id="{35A0025E-3BF2-99B3-B841-E46C4012E061}"/>
              </a:ext>
            </a:extLst>
          </p:cNvPr>
          <p:cNvSpPr>
            <a:spLocks noChangeArrowheads="1"/>
          </p:cNvSpPr>
          <p:nvPr/>
        </p:nvSpPr>
        <p:spPr bwMode="auto">
          <a:xfrm>
            <a:off x="0" y="-569644"/>
            <a:ext cx="117020" cy="1139288"/>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kumimoji="0" lang="vi-VN" altLang="vi-VN" sz="1200" b="0" i="0" u="none" strike="noStrike" cap="none" normalizeH="0" baseline="0" dirty="0">
              <a:ln>
                <a:noFill/>
              </a:ln>
              <a:solidFill>
                <a:srgbClr val="D1D5DB"/>
              </a:solidFill>
              <a:effectLst/>
              <a:latin typeface="Söhne"/>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8" name="Rectangle 3">
            <a:extLst>
              <a:ext uri="{FF2B5EF4-FFF2-40B4-BE49-F238E27FC236}">
                <a16:creationId xmlns:a16="http://schemas.microsoft.com/office/drawing/2014/main" id="{58EA922C-2C56-8C30-50EA-44348BBACA23}"/>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1085176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21. Widget </a:t>
            </a:r>
            <a:r>
              <a:rPr kumimoji="0" lang="en-US" altLang="vi-VN" sz="3200" b="1" i="0" u="none" strike="noStrike" cap="none" normalizeH="0" baseline="0" dirty="0">
                <a:ln>
                  <a:noFill/>
                </a:ln>
                <a:solidFill>
                  <a:schemeClr val="bg1"/>
                </a:solidFill>
                <a:effectLst/>
                <a:latin typeface="Söhne Mono"/>
              </a:rPr>
              <a:t>Hero</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714693" y="784371"/>
            <a:ext cx="6586427" cy="738664"/>
          </a:xfrm>
          <a:prstGeom prst="rect">
            <a:avLst/>
          </a:prstGeom>
          <a:noFill/>
        </p:spPr>
        <p:txBody>
          <a:bodyPr wrap="square" rtlCol="0">
            <a:spAutoFit/>
          </a:bodyPr>
          <a:lstStyle/>
          <a:p>
            <a:pPr lvl="0" defTabSz="914400" eaLnBrk="0" fontAlgn="base" hangingPunct="0">
              <a:spcBef>
                <a:spcPct val="0"/>
              </a:spcBef>
              <a:spcAft>
                <a:spcPct val="0"/>
              </a:spcAft>
            </a:pPr>
            <a:r>
              <a:rPr lang="vi-VN" altLang="vi-VN" sz="1400" dirty="0">
                <a:solidFill>
                  <a:srgbClr val="E8EAED"/>
                </a:solidFill>
                <a:latin typeface="inherit"/>
              </a:rPr>
              <a:t>Hero là một </a:t>
            </a:r>
            <a:r>
              <a:rPr lang="en-US" altLang="vi-VN" sz="1400" dirty="0">
                <a:solidFill>
                  <a:srgbClr val="E8EAED"/>
                </a:solidFill>
                <a:latin typeface="inherit"/>
              </a:rPr>
              <a:t>widget</a:t>
            </a:r>
            <a:r>
              <a:rPr lang="vi-VN" altLang="vi-VN" sz="1400" dirty="0">
                <a:solidFill>
                  <a:srgbClr val="E8EAED"/>
                </a:solidFill>
                <a:latin typeface="inherit"/>
              </a:rPr>
              <a:t> cho phép chuyển đổi mượt mà giữa hai chế độ xem. Nó làm động các thành phần được chia sẻ giữa hai chế độ xem khi một chế độ xem thay đổi sang chế độ xem khác</a:t>
            </a:r>
            <a:r>
              <a:rPr lang="vi-VN" altLang="vi-VN" sz="400" dirty="0"/>
              <a:t> </a:t>
            </a:r>
            <a:endParaRPr lang="vi-VN" altLang="vi-VN" sz="1100" dirty="0"/>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D6CCC35A-47ED-8154-55E4-AD76963FC3FD}"/>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0D50B72D-5A25-EDC3-C69A-D153C0FA8658}"/>
              </a:ext>
            </a:extLst>
          </p:cNvPr>
          <p:cNvPicPr>
            <a:picLocks noChangeAspect="1"/>
          </p:cNvPicPr>
          <p:nvPr/>
        </p:nvPicPr>
        <p:blipFill>
          <a:blip r:embed="rId3"/>
          <a:stretch>
            <a:fillRect/>
          </a:stretch>
        </p:blipFill>
        <p:spPr>
          <a:xfrm>
            <a:off x="503492" y="1946530"/>
            <a:ext cx="9845893" cy="4509518"/>
          </a:xfrm>
          <a:prstGeom prst="rect">
            <a:avLst/>
          </a:prstGeom>
        </p:spPr>
      </p:pic>
    </p:spTree>
    <p:extLst>
      <p:ext uri="{BB962C8B-B14F-4D97-AF65-F5344CB8AC3E}">
        <p14:creationId xmlns:p14="http://schemas.microsoft.com/office/powerpoint/2010/main" val="131743074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21. Widget </a:t>
            </a:r>
            <a:r>
              <a:rPr kumimoji="0" lang="en-US" altLang="vi-VN" sz="3200" b="1" i="0" u="none" strike="noStrike" cap="none" normalizeH="0" baseline="0" dirty="0">
                <a:ln>
                  <a:noFill/>
                </a:ln>
                <a:solidFill>
                  <a:schemeClr val="bg1"/>
                </a:solidFill>
                <a:effectLst/>
                <a:latin typeface="Söhne Mono"/>
              </a:rPr>
              <a:t>Hero</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D6CCC35A-47ED-8154-55E4-AD76963FC3FD}"/>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44BF86AA-5521-F70B-33B2-BA7F3B3812DB}"/>
              </a:ext>
            </a:extLst>
          </p:cNvPr>
          <p:cNvPicPr>
            <a:picLocks noChangeAspect="1"/>
          </p:cNvPicPr>
          <p:nvPr/>
        </p:nvPicPr>
        <p:blipFill>
          <a:blip r:embed="rId3"/>
          <a:stretch>
            <a:fillRect/>
          </a:stretch>
        </p:blipFill>
        <p:spPr>
          <a:xfrm>
            <a:off x="540343" y="1156447"/>
            <a:ext cx="10447925" cy="5276894"/>
          </a:xfrm>
          <a:prstGeom prst="rect">
            <a:avLst/>
          </a:prstGeom>
        </p:spPr>
      </p:pic>
    </p:spTree>
    <p:extLst>
      <p:ext uri="{BB962C8B-B14F-4D97-AF65-F5344CB8AC3E}">
        <p14:creationId xmlns:p14="http://schemas.microsoft.com/office/powerpoint/2010/main" val="299157576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22. Widget </a:t>
            </a:r>
            <a:r>
              <a:rPr lang="en-US" altLang="zh-CN" sz="3200" b="1" dirty="0">
                <a:solidFill>
                  <a:schemeClr val="bg1"/>
                </a:solidFill>
                <a:latin typeface="Söhne Mono"/>
                <a:ea typeface="微软雅黑" panose="020B0503020204020204" pitchFamily="34" charset="-122"/>
                <a:cs typeface="Times New Roman" panose="02020603050405020304" pitchFamily="18" charset="0"/>
              </a:rPr>
              <a:t>Wrap</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714693" y="784371"/>
            <a:ext cx="6586427" cy="954107"/>
          </a:xfrm>
          <a:prstGeom prst="rect">
            <a:avLst/>
          </a:prstGeom>
          <a:noFill/>
        </p:spPr>
        <p:txBody>
          <a:bodyPr wrap="square" rtlCol="0">
            <a:spAutoFit/>
          </a:bodyPr>
          <a:lstStyle/>
          <a:p>
            <a:pPr lvl="0" defTabSz="914400" eaLnBrk="0" fontAlgn="base" hangingPunct="0">
              <a:spcBef>
                <a:spcPct val="0"/>
              </a:spcBef>
              <a:spcAft>
                <a:spcPct val="0"/>
              </a:spcAft>
            </a:pPr>
            <a:br>
              <a:rPr lang="vi-VN" sz="1400" dirty="0">
                <a:solidFill>
                  <a:schemeClr val="bg1"/>
                </a:solidFill>
              </a:rPr>
            </a:br>
            <a:r>
              <a:rPr lang="vi-VN" sz="1400" dirty="0">
                <a:solidFill>
                  <a:schemeClr val="bg1"/>
                </a:solidFill>
              </a:rPr>
              <a:t>Wrap là một tiện ích bao các con của nó xuống dòng tiếp theo nếu không đủ khoảng trống theo chiều ngang. Nó có thể được sử dụng để tạo bố cục linh hoạt và đáp ứng</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D6CCC35A-47ED-8154-55E4-AD76963FC3FD}"/>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7459987F-E37F-448F-697D-BE2BA230AFED}"/>
              </a:ext>
            </a:extLst>
          </p:cNvPr>
          <p:cNvPicPr>
            <a:picLocks noChangeAspect="1"/>
          </p:cNvPicPr>
          <p:nvPr/>
        </p:nvPicPr>
        <p:blipFill>
          <a:blip r:embed="rId3"/>
          <a:stretch>
            <a:fillRect/>
          </a:stretch>
        </p:blipFill>
        <p:spPr>
          <a:xfrm>
            <a:off x="480630" y="1840817"/>
            <a:ext cx="9868755" cy="4884843"/>
          </a:xfrm>
          <a:prstGeom prst="rect">
            <a:avLst/>
          </a:prstGeom>
        </p:spPr>
      </p:pic>
    </p:spTree>
    <p:extLst>
      <p:ext uri="{BB962C8B-B14F-4D97-AF65-F5344CB8AC3E}">
        <p14:creationId xmlns:p14="http://schemas.microsoft.com/office/powerpoint/2010/main" val="386012952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23. Widget </a:t>
            </a:r>
            <a:r>
              <a:rPr kumimoji="0" lang="en-US" altLang="vi-VN" sz="3200" b="1" i="0" u="none" strike="noStrike" cap="none" normalizeH="0" baseline="0" dirty="0">
                <a:ln>
                  <a:noFill/>
                </a:ln>
                <a:solidFill>
                  <a:schemeClr val="bg1"/>
                </a:solidFill>
                <a:effectLst/>
                <a:latin typeface="Söhne Mono"/>
              </a:rPr>
              <a:t>Table</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714693" y="784371"/>
            <a:ext cx="6586427" cy="523220"/>
          </a:xfrm>
          <a:prstGeom prst="rect">
            <a:avLst/>
          </a:prstGeom>
          <a:noFill/>
        </p:spPr>
        <p:txBody>
          <a:bodyPr wrap="square" rtlCol="0">
            <a:spAutoFit/>
          </a:bodyPr>
          <a:lstStyle/>
          <a:p>
            <a:pPr lvl="0" defTabSz="914400" eaLnBrk="0" fontAlgn="base" hangingPunct="0">
              <a:spcBef>
                <a:spcPct val="0"/>
              </a:spcBef>
              <a:spcAft>
                <a:spcPct val="0"/>
              </a:spcAft>
            </a:pPr>
            <a:r>
              <a:rPr lang="en-US" altLang="vi-VN" sz="1400" dirty="0">
                <a:solidFill>
                  <a:srgbClr val="E8EAED"/>
                </a:solidFill>
                <a:latin typeface="inherit"/>
              </a:rPr>
              <a:t>TABLE</a:t>
            </a:r>
            <a:r>
              <a:rPr lang="vi-VN" altLang="vi-VN" sz="1400" dirty="0">
                <a:solidFill>
                  <a:srgbClr val="E8EAED"/>
                </a:solidFill>
                <a:latin typeface="inherit"/>
              </a:rPr>
              <a:t> là một </a:t>
            </a:r>
            <a:r>
              <a:rPr lang="en-US" altLang="vi-VN" sz="1400" dirty="0">
                <a:solidFill>
                  <a:srgbClr val="E8EAED"/>
                </a:solidFill>
                <a:latin typeface="inherit"/>
              </a:rPr>
              <a:t>widget </a:t>
            </a:r>
            <a:r>
              <a:rPr lang="vi-VN" altLang="vi-VN" sz="1400" dirty="0">
                <a:solidFill>
                  <a:srgbClr val="E8EAED"/>
                </a:solidFill>
                <a:latin typeface="inherit"/>
              </a:rPr>
              <a:t>hiển thị các phần tử con của nó theo hàng và cột, giống như một bảng. Nó có thể hữu ích khi bạn cần hiển thị dữ liệu ở dạng bảng</a:t>
            </a:r>
            <a:r>
              <a:rPr lang="vi-VN" altLang="vi-VN" sz="400" dirty="0"/>
              <a:t> </a:t>
            </a:r>
            <a:endParaRPr lang="vi-VN" altLang="vi-VN" sz="1100" dirty="0"/>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D6CCC35A-47ED-8154-55E4-AD76963FC3FD}"/>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C76E8917-C5C1-2680-3815-E35632C04ABC}"/>
              </a:ext>
            </a:extLst>
          </p:cNvPr>
          <p:cNvPicPr>
            <a:picLocks noChangeAspect="1"/>
          </p:cNvPicPr>
          <p:nvPr/>
        </p:nvPicPr>
        <p:blipFill>
          <a:blip r:embed="rId3"/>
          <a:stretch>
            <a:fillRect/>
          </a:stretch>
        </p:blipFill>
        <p:spPr>
          <a:xfrm>
            <a:off x="714693" y="1890476"/>
            <a:ext cx="10242168" cy="4721272"/>
          </a:xfrm>
          <a:prstGeom prst="rect">
            <a:avLst/>
          </a:prstGeom>
        </p:spPr>
      </p:pic>
      <p:sp>
        <p:nvSpPr>
          <p:cNvPr id="13" name="Rectangle 1">
            <a:extLst>
              <a:ext uri="{FF2B5EF4-FFF2-40B4-BE49-F238E27FC236}">
                <a16:creationId xmlns:a16="http://schemas.microsoft.com/office/drawing/2014/main" id="{7FEEC166-0769-DFE0-D3BA-CC01C3768FAF}"/>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561481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25. Widget </a:t>
            </a:r>
            <a:r>
              <a:rPr kumimoji="0" lang="vi-VN" altLang="vi-VN" sz="3200" b="0" i="0" u="none" strike="noStrike" cap="none" normalizeH="0" baseline="0" dirty="0">
                <a:ln>
                  <a:noFill/>
                </a:ln>
                <a:solidFill>
                  <a:schemeClr val="bg1"/>
                </a:solidFill>
                <a:effectLst/>
                <a:latin typeface="JetBrains Mono"/>
              </a:rPr>
              <a:t>AlertDialog</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922540" y="835763"/>
            <a:ext cx="6586427" cy="477054"/>
          </a:xfrm>
          <a:prstGeom prst="rect">
            <a:avLst/>
          </a:prstGeom>
          <a:noFill/>
        </p:spPr>
        <p:txBody>
          <a:bodyPr wrap="square" rtlCol="0">
            <a:spAutoFit/>
          </a:bodyPr>
          <a:lstStyle/>
          <a:p>
            <a:pPr defTabSz="914400" eaLnBrk="0" fontAlgn="base" hangingPunct="0">
              <a:spcBef>
                <a:spcPct val="0"/>
              </a:spcBef>
              <a:spcAft>
                <a:spcPct val="0"/>
              </a:spcAft>
            </a:pPr>
            <a:r>
              <a:rPr lang="vi-VN" altLang="vi-VN" sz="1400" dirty="0">
                <a:solidFill>
                  <a:schemeClr val="bg1"/>
                </a:solidFill>
                <a:latin typeface="inherit"/>
              </a:rPr>
              <a:t>AlertDialog là một tiện ích hiển thị hộp thoại với các hành động tùy chọn</a:t>
            </a:r>
            <a:r>
              <a:rPr lang="vi-VN" altLang="vi-VN" sz="1400" dirty="0">
                <a:solidFill>
                  <a:schemeClr val="bg1"/>
                </a:solidFill>
              </a:rPr>
              <a:t> </a:t>
            </a:r>
          </a:p>
          <a:p>
            <a:pPr lvl="0" defTabSz="914400" eaLnBrk="0" fontAlgn="base" hangingPunct="0">
              <a:spcBef>
                <a:spcPct val="0"/>
              </a:spcBef>
              <a:spcAft>
                <a:spcPct val="0"/>
              </a:spcAft>
            </a:pPr>
            <a:endParaRPr lang="vi-VN" altLang="vi-VN" sz="1100" dirty="0"/>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D6CCC35A-47ED-8154-55E4-AD76963FC3FD}"/>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3" name="Rectangle 1">
            <a:extLst>
              <a:ext uri="{FF2B5EF4-FFF2-40B4-BE49-F238E27FC236}">
                <a16:creationId xmlns:a16="http://schemas.microsoft.com/office/drawing/2014/main" id="{2CCCE5A0-F23E-415B-D441-7315156BDAE5}"/>
              </a:ext>
            </a:extLst>
          </p:cNvPr>
          <p:cNvSpPr>
            <a:spLocks noChangeArrowheads="1"/>
          </p:cNvSpPr>
          <p:nvPr/>
        </p:nvSpPr>
        <p:spPr bwMode="auto">
          <a:xfrm>
            <a:off x="0" y="90100"/>
            <a:ext cx="219932" cy="276999"/>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1200" b="0" i="0" u="none" strike="noStrike" cap="none" normalizeH="0" baseline="0" dirty="0">
                <a:ln>
                  <a:noFill/>
                </a:ln>
                <a:solidFill>
                  <a:srgbClr val="D1D5DB"/>
                </a:solidFill>
                <a:effectLst/>
                <a:latin typeface="Söhne"/>
              </a:rPr>
              <a:t> </a:t>
            </a: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8" name="Rectangle 2">
            <a:extLst>
              <a:ext uri="{FF2B5EF4-FFF2-40B4-BE49-F238E27FC236}">
                <a16:creationId xmlns:a16="http://schemas.microsoft.com/office/drawing/2014/main" id="{7B51A4FA-9A73-4C09-79D9-2832873CE8B1}"/>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20" name="Picture 19">
            <a:extLst>
              <a:ext uri="{FF2B5EF4-FFF2-40B4-BE49-F238E27FC236}">
                <a16:creationId xmlns:a16="http://schemas.microsoft.com/office/drawing/2014/main" id="{BC2CAC79-9235-77FA-E992-255572AF7391}"/>
              </a:ext>
            </a:extLst>
          </p:cNvPr>
          <p:cNvPicPr>
            <a:picLocks noChangeAspect="1"/>
          </p:cNvPicPr>
          <p:nvPr/>
        </p:nvPicPr>
        <p:blipFill>
          <a:blip r:embed="rId3"/>
          <a:stretch>
            <a:fillRect/>
          </a:stretch>
        </p:blipFill>
        <p:spPr>
          <a:xfrm>
            <a:off x="714693" y="1687010"/>
            <a:ext cx="10272650" cy="4926578"/>
          </a:xfrm>
          <a:prstGeom prst="rect">
            <a:avLst/>
          </a:prstGeom>
        </p:spPr>
      </p:pic>
      <p:sp>
        <p:nvSpPr>
          <p:cNvPr id="21" name="Rectangle 3">
            <a:extLst>
              <a:ext uri="{FF2B5EF4-FFF2-40B4-BE49-F238E27FC236}">
                <a16:creationId xmlns:a16="http://schemas.microsoft.com/office/drawing/2014/main" id="{A78AACD3-BFCD-63AD-E90F-76DE8B996716}"/>
              </a:ext>
            </a:extLst>
          </p:cNvPr>
          <p:cNvSpPr>
            <a:spLocks noChangeArrowheads="1"/>
          </p:cNvSpPr>
          <p:nvPr/>
        </p:nvSpPr>
        <p:spPr bwMode="auto">
          <a:xfrm>
            <a:off x="0" y="43934"/>
            <a:ext cx="184731"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2" name="Rectangle 4">
            <a:extLst>
              <a:ext uri="{FF2B5EF4-FFF2-40B4-BE49-F238E27FC236}">
                <a16:creationId xmlns:a16="http://schemas.microsoft.com/office/drawing/2014/main" id="{370285DF-2258-2DEE-67F4-E43B59635F6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799589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877437"/>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26. Widget </a:t>
            </a:r>
            <a:r>
              <a:rPr kumimoji="0" lang="vi-VN" altLang="vi-VN" sz="3200" b="1" i="0" u="none" strike="noStrike" cap="none" normalizeH="0" baseline="0" dirty="0">
                <a:ln>
                  <a:noFill/>
                </a:ln>
                <a:solidFill>
                  <a:schemeClr val="bg1"/>
                </a:solidFill>
                <a:effectLst/>
                <a:latin typeface="Söhne Mono"/>
              </a:rPr>
              <a:t>Stepper</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922540" y="835763"/>
            <a:ext cx="6586427" cy="307777"/>
          </a:xfrm>
          <a:prstGeom prst="rect">
            <a:avLst/>
          </a:prstGeom>
          <a:noFill/>
        </p:spPr>
        <p:txBody>
          <a:bodyPr wrap="square" rtlCol="0">
            <a:spAutoFit/>
          </a:bodyPr>
          <a:lstStyle/>
          <a:p>
            <a:pPr defTabSz="914400" eaLnBrk="0" fontAlgn="base" hangingPunct="0">
              <a:spcBef>
                <a:spcPct val="0"/>
              </a:spcBef>
              <a:spcAft>
                <a:spcPct val="0"/>
              </a:spcAft>
            </a:pPr>
            <a:r>
              <a:rPr lang="vi-VN" altLang="vi-VN" sz="1400" b="1" dirty="0">
                <a:solidFill>
                  <a:schemeClr val="bg1"/>
                </a:solidFill>
                <a:latin typeface="Söhne Mono"/>
              </a:rPr>
              <a:t>Stepper</a:t>
            </a:r>
            <a:r>
              <a:rPr lang="vi-VN" altLang="vi-VN" sz="1400" dirty="0">
                <a:solidFill>
                  <a:schemeClr val="bg1"/>
                </a:solidFill>
                <a:latin typeface="inherit"/>
              </a:rPr>
              <a:t> </a:t>
            </a:r>
            <a:r>
              <a:rPr lang="vi-VN" sz="1400" dirty="0">
                <a:solidFill>
                  <a:schemeClr val="bg1"/>
                </a:solidFill>
              </a:rPr>
              <a:t>là một tiện ích hiển thị một chuỗi các bước mà người dùng tiến hành.</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D6CCC35A-47ED-8154-55E4-AD76963FC3FD}"/>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3" name="Rectangle 1">
            <a:extLst>
              <a:ext uri="{FF2B5EF4-FFF2-40B4-BE49-F238E27FC236}">
                <a16:creationId xmlns:a16="http://schemas.microsoft.com/office/drawing/2014/main" id="{2CCCE5A0-F23E-415B-D441-7315156BDAE5}"/>
              </a:ext>
            </a:extLst>
          </p:cNvPr>
          <p:cNvSpPr>
            <a:spLocks noChangeArrowheads="1"/>
          </p:cNvSpPr>
          <p:nvPr/>
        </p:nvSpPr>
        <p:spPr bwMode="auto">
          <a:xfrm>
            <a:off x="0" y="90100"/>
            <a:ext cx="219932" cy="276999"/>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1200" b="0" i="0" u="none" strike="noStrike" cap="none" normalizeH="0" baseline="0" dirty="0">
                <a:ln>
                  <a:noFill/>
                </a:ln>
                <a:solidFill>
                  <a:srgbClr val="D1D5DB"/>
                </a:solidFill>
                <a:effectLst/>
                <a:latin typeface="Söhne"/>
              </a:rPr>
              <a:t> </a:t>
            </a: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8" name="Rectangle 2">
            <a:extLst>
              <a:ext uri="{FF2B5EF4-FFF2-40B4-BE49-F238E27FC236}">
                <a16:creationId xmlns:a16="http://schemas.microsoft.com/office/drawing/2014/main" id="{7B51A4FA-9A73-4C09-79D9-2832873CE8B1}"/>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1" name="Rectangle 3">
            <a:extLst>
              <a:ext uri="{FF2B5EF4-FFF2-40B4-BE49-F238E27FC236}">
                <a16:creationId xmlns:a16="http://schemas.microsoft.com/office/drawing/2014/main" id="{A78AACD3-BFCD-63AD-E90F-76DE8B996716}"/>
              </a:ext>
            </a:extLst>
          </p:cNvPr>
          <p:cNvSpPr>
            <a:spLocks noChangeArrowheads="1"/>
          </p:cNvSpPr>
          <p:nvPr/>
        </p:nvSpPr>
        <p:spPr bwMode="auto">
          <a:xfrm>
            <a:off x="0" y="43934"/>
            <a:ext cx="184731"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2" name="Rectangle 4">
            <a:extLst>
              <a:ext uri="{FF2B5EF4-FFF2-40B4-BE49-F238E27FC236}">
                <a16:creationId xmlns:a16="http://schemas.microsoft.com/office/drawing/2014/main" id="{370285DF-2258-2DEE-67F4-E43B59635F6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9B63537B-928A-6364-04A3-A7FF422827F8}"/>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09DE9972-16E2-A7DE-17BC-C1200E301EB1}"/>
              </a:ext>
            </a:extLst>
          </p:cNvPr>
          <p:cNvPicPr>
            <a:picLocks noChangeAspect="1"/>
          </p:cNvPicPr>
          <p:nvPr/>
        </p:nvPicPr>
        <p:blipFill>
          <a:blip r:embed="rId3"/>
          <a:stretch>
            <a:fillRect/>
          </a:stretch>
        </p:blipFill>
        <p:spPr>
          <a:xfrm>
            <a:off x="788893" y="1244382"/>
            <a:ext cx="10965643" cy="5578323"/>
          </a:xfrm>
          <a:prstGeom prst="rect">
            <a:avLst/>
          </a:prstGeom>
        </p:spPr>
      </p:pic>
    </p:spTree>
    <p:extLst>
      <p:ext uri="{BB962C8B-B14F-4D97-AF65-F5344CB8AC3E}">
        <p14:creationId xmlns:p14="http://schemas.microsoft.com/office/powerpoint/2010/main" val="214387148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877437"/>
          </a:xfrm>
          <a:prstGeom prst="rect">
            <a:avLst/>
          </a:prstGeom>
        </p:spPr>
        <p:txBody>
          <a:bodyPr>
            <a:spAutoFit/>
          </a:bodyPr>
          <a:lstStyle/>
          <a:p>
            <a:pPr>
              <a:spcBef>
                <a:spcPct val="20000"/>
              </a:spcBef>
            </a:pPr>
            <a:r>
              <a:rPr lang="en-US" altLang="zh-CN" sz="28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29. Widget </a:t>
            </a:r>
            <a:r>
              <a:rPr lang="vi-VN" sz="2800" b="0" i="0" dirty="0">
                <a:solidFill>
                  <a:srgbClr val="FFFFFF"/>
                </a:solidFill>
                <a:effectLst/>
                <a:latin typeface="Söhne Mono"/>
              </a:rPr>
              <a:t>InkWell</a:t>
            </a:r>
            <a:endParaRPr kumimoji="0" lang="vi-VN" altLang="vi-VN" sz="2800" b="0" i="0" u="none" strike="noStrike" cap="none" normalizeH="0" baseline="0" dirty="0">
              <a:ln>
                <a:noFill/>
              </a:ln>
              <a:solidFill>
                <a:schemeClr val="bg1"/>
              </a:solidFill>
              <a:effectLst/>
              <a:latin typeface="Arial" panose="020B0604020202020204" pitchFamily="34" charset="0"/>
            </a:endParaRPr>
          </a:p>
          <a:p>
            <a:pPr>
              <a:spcBef>
                <a:spcPct val="20000"/>
              </a:spcBef>
            </a:pP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922540" y="835763"/>
            <a:ext cx="6586427" cy="523220"/>
          </a:xfrm>
          <a:prstGeom prst="rect">
            <a:avLst/>
          </a:prstGeom>
          <a:noFill/>
        </p:spPr>
        <p:txBody>
          <a:bodyPr wrap="square" rtlCol="0">
            <a:spAutoFit/>
          </a:bodyPr>
          <a:lstStyle/>
          <a:p>
            <a:pPr lvl="0" defTabSz="914400" eaLnBrk="0" fontAlgn="base" hangingPunct="0">
              <a:spcBef>
                <a:spcPct val="0"/>
              </a:spcBef>
              <a:spcAft>
                <a:spcPct val="0"/>
              </a:spcAft>
            </a:pPr>
            <a:br>
              <a:rPr lang="vi-VN" sz="1400" dirty="0"/>
            </a:br>
            <a:r>
              <a:rPr lang="vi-VN" sz="1400" dirty="0">
                <a:solidFill>
                  <a:schemeClr val="bg1"/>
                </a:solidFill>
              </a:rPr>
              <a:t>InkWell là </a:t>
            </a:r>
            <a:r>
              <a:rPr lang="en-US" sz="1400" dirty="0">
                <a:solidFill>
                  <a:schemeClr val="bg1"/>
                </a:solidFill>
              </a:rPr>
              <a:t>widget </a:t>
            </a:r>
            <a:r>
              <a:rPr lang="vi-VN" sz="1400" dirty="0">
                <a:solidFill>
                  <a:schemeClr val="bg1"/>
                </a:solidFill>
              </a:rPr>
              <a:t>ích tạo hiệu ứng giật gân mực khi người dùng chạm vào nó</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D6CCC35A-47ED-8154-55E4-AD76963FC3FD}"/>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3" name="Rectangle 1">
            <a:extLst>
              <a:ext uri="{FF2B5EF4-FFF2-40B4-BE49-F238E27FC236}">
                <a16:creationId xmlns:a16="http://schemas.microsoft.com/office/drawing/2014/main" id="{2CCCE5A0-F23E-415B-D441-7315156BDAE5}"/>
              </a:ext>
            </a:extLst>
          </p:cNvPr>
          <p:cNvSpPr>
            <a:spLocks noChangeArrowheads="1"/>
          </p:cNvSpPr>
          <p:nvPr/>
        </p:nvSpPr>
        <p:spPr bwMode="auto">
          <a:xfrm>
            <a:off x="0" y="90100"/>
            <a:ext cx="219932" cy="276999"/>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1200" b="0" i="0" u="none" strike="noStrike" cap="none" normalizeH="0" baseline="0" dirty="0">
                <a:ln>
                  <a:noFill/>
                </a:ln>
                <a:solidFill>
                  <a:srgbClr val="D1D5DB"/>
                </a:solidFill>
                <a:effectLst/>
                <a:latin typeface="Söhne"/>
              </a:rPr>
              <a:t> </a:t>
            </a: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8" name="Rectangle 2">
            <a:extLst>
              <a:ext uri="{FF2B5EF4-FFF2-40B4-BE49-F238E27FC236}">
                <a16:creationId xmlns:a16="http://schemas.microsoft.com/office/drawing/2014/main" id="{7B51A4FA-9A73-4C09-79D9-2832873CE8B1}"/>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1" name="Rectangle 3">
            <a:extLst>
              <a:ext uri="{FF2B5EF4-FFF2-40B4-BE49-F238E27FC236}">
                <a16:creationId xmlns:a16="http://schemas.microsoft.com/office/drawing/2014/main" id="{A78AACD3-BFCD-63AD-E90F-76DE8B996716}"/>
              </a:ext>
            </a:extLst>
          </p:cNvPr>
          <p:cNvSpPr>
            <a:spLocks noChangeArrowheads="1"/>
          </p:cNvSpPr>
          <p:nvPr/>
        </p:nvSpPr>
        <p:spPr bwMode="auto">
          <a:xfrm>
            <a:off x="0" y="43934"/>
            <a:ext cx="184731"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2" name="Rectangle 4">
            <a:extLst>
              <a:ext uri="{FF2B5EF4-FFF2-40B4-BE49-F238E27FC236}">
                <a16:creationId xmlns:a16="http://schemas.microsoft.com/office/drawing/2014/main" id="{370285DF-2258-2DEE-67F4-E43B59635F6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9B63537B-928A-6364-04A3-A7FF422827F8}"/>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8" name="Rectangle 1">
            <a:extLst>
              <a:ext uri="{FF2B5EF4-FFF2-40B4-BE49-F238E27FC236}">
                <a16:creationId xmlns:a16="http://schemas.microsoft.com/office/drawing/2014/main" id="{23BBBE7D-DD0D-844C-5BBB-2B5A747B3649}"/>
              </a:ext>
            </a:extLst>
          </p:cNvPr>
          <p:cNvSpPr>
            <a:spLocks noChangeArrowheads="1"/>
          </p:cNvSpPr>
          <p:nvPr/>
        </p:nvSpPr>
        <p:spPr bwMode="auto">
          <a:xfrm>
            <a:off x="0" y="90100"/>
            <a:ext cx="219932" cy="276999"/>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1200" b="0" i="0" u="none" strike="noStrike" cap="none" normalizeH="0" baseline="0" dirty="0">
                <a:ln>
                  <a:noFill/>
                </a:ln>
                <a:solidFill>
                  <a:srgbClr val="D1D5DB"/>
                </a:solidFill>
                <a:effectLst/>
                <a:latin typeface="Söhne"/>
              </a:rPr>
              <a:t> </a:t>
            </a: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9" name="Rectangle 2">
            <a:extLst>
              <a:ext uri="{FF2B5EF4-FFF2-40B4-BE49-F238E27FC236}">
                <a16:creationId xmlns:a16="http://schemas.microsoft.com/office/drawing/2014/main" id="{F3E32D62-D8B0-FB91-35A8-8618D5FB4629}"/>
              </a:ext>
            </a:extLst>
          </p:cNvPr>
          <p:cNvSpPr>
            <a:spLocks noChangeArrowheads="1"/>
          </p:cNvSpPr>
          <p:nvPr/>
        </p:nvSpPr>
        <p:spPr bwMode="auto">
          <a:xfrm>
            <a:off x="0" y="90100"/>
            <a:ext cx="219932" cy="276999"/>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1200" b="0" i="0" u="none" strike="noStrike" cap="none" normalizeH="0" baseline="0" dirty="0">
                <a:ln>
                  <a:noFill/>
                </a:ln>
                <a:solidFill>
                  <a:srgbClr val="D1D5DB"/>
                </a:solidFill>
                <a:effectLst/>
                <a:latin typeface="Söhne"/>
              </a:rPr>
              <a:t> </a:t>
            </a: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0" name="Rectangle 3">
            <a:extLst>
              <a:ext uri="{FF2B5EF4-FFF2-40B4-BE49-F238E27FC236}">
                <a16:creationId xmlns:a16="http://schemas.microsoft.com/office/drawing/2014/main" id="{661F5079-3AA0-1327-8676-1FCF49C792AF}"/>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26" name="Picture 25">
            <a:extLst>
              <a:ext uri="{FF2B5EF4-FFF2-40B4-BE49-F238E27FC236}">
                <a16:creationId xmlns:a16="http://schemas.microsoft.com/office/drawing/2014/main" id="{AEFE1E28-F2E7-7049-A733-EECE76B237E7}"/>
              </a:ext>
            </a:extLst>
          </p:cNvPr>
          <p:cNvPicPr>
            <a:picLocks noChangeAspect="1"/>
          </p:cNvPicPr>
          <p:nvPr/>
        </p:nvPicPr>
        <p:blipFill>
          <a:blip r:embed="rId3"/>
          <a:stretch>
            <a:fillRect/>
          </a:stretch>
        </p:blipFill>
        <p:spPr>
          <a:xfrm>
            <a:off x="598150" y="1579337"/>
            <a:ext cx="10798476" cy="4846876"/>
          </a:xfrm>
          <a:prstGeom prst="rect">
            <a:avLst/>
          </a:prstGeom>
        </p:spPr>
      </p:pic>
    </p:spTree>
    <p:extLst>
      <p:ext uri="{BB962C8B-B14F-4D97-AF65-F5344CB8AC3E}">
        <p14:creationId xmlns:p14="http://schemas.microsoft.com/office/powerpoint/2010/main" val="409152563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877437"/>
          </a:xfrm>
          <a:prstGeom prst="rect">
            <a:avLst/>
          </a:prstGeom>
        </p:spPr>
        <p:txBody>
          <a:bodyPr>
            <a:spAutoFit/>
          </a:bodyPr>
          <a:lstStyle/>
          <a:p>
            <a:pPr>
              <a:spcBef>
                <a:spcPct val="20000"/>
              </a:spcBef>
            </a:pPr>
            <a:r>
              <a:rPr lang="en-US" altLang="zh-CN" sz="28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30. Widget </a:t>
            </a:r>
            <a:r>
              <a:rPr lang="vi-VN" sz="2800" b="1" i="0" dirty="0">
                <a:solidFill>
                  <a:schemeClr val="bg1"/>
                </a:solidFill>
                <a:effectLst/>
                <a:latin typeface="Söhne"/>
              </a:rPr>
              <a:t>OutlinedButton</a:t>
            </a:r>
            <a:endParaRPr kumimoji="0" lang="vi-VN" altLang="vi-VN" sz="2800" b="0" i="0" u="none" strike="noStrike" cap="none" normalizeH="0" baseline="0" dirty="0">
              <a:ln>
                <a:noFill/>
              </a:ln>
              <a:solidFill>
                <a:schemeClr val="bg1"/>
              </a:solidFill>
              <a:effectLst/>
              <a:latin typeface="Arial" panose="020B0604020202020204" pitchFamily="34" charset="0"/>
            </a:endParaRPr>
          </a:p>
          <a:p>
            <a:pPr>
              <a:spcBef>
                <a:spcPct val="20000"/>
              </a:spcBef>
            </a:pP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922540" y="835763"/>
            <a:ext cx="6586427" cy="307777"/>
          </a:xfrm>
          <a:prstGeom prst="rect">
            <a:avLst/>
          </a:prstGeom>
          <a:noFill/>
        </p:spPr>
        <p:txBody>
          <a:bodyPr wrap="square" rtlCol="0">
            <a:spAutoFit/>
          </a:bodyPr>
          <a:lstStyle/>
          <a:p>
            <a:pPr lvl="0" defTabSz="914400" eaLnBrk="0" fontAlgn="base" hangingPunct="0">
              <a:spcBef>
                <a:spcPct val="0"/>
              </a:spcBef>
              <a:spcAft>
                <a:spcPct val="0"/>
              </a:spcAft>
            </a:pPr>
            <a:r>
              <a:rPr lang="vi-VN" altLang="vi-VN" sz="1400" dirty="0">
                <a:solidFill>
                  <a:srgbClr val="E8EAED"/>
                </a:solidFill>
                <a:latin typeface="inherit"/>
              </a:rPr>
              <a:t>OutlinedButton là </a:t>
            </a:r>
            <a:r>
              <a:rPr lang="en-US" altLang="zh-CN" sz="14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Widget </a:t>
            </a:r>
            <a:r>
              <a:rPr lang="vi-VN" altLang="vi-VN" sz="1400" dirty="0">
                <a:solidFill>
                  <a:srgbClr val="E8EAED"/>
                </a:solidFill>
                <a:latin typeface="inherit"/>
              </a:rPr>
              <a:t>ích tạo một nút có đường viền.</a:t>
            </a:r>
            <a:r>
              <a:rPr lang="vi-VN" altLang="vi-VN" sz="400" dirty="0"/>
              <a:t> </a:t>
            </a:r>
            <a:endParaRPr lang="vi-VN" altLang="vi-VN" sz="1100" dirty="0"/>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FC072CD4-46D3-7887-8724-57721062522C}"/>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4" name="Rectangle 2">
            <a:extLst>
              <a:ext uri="{FF2B5EF4-FFF2-40B4-BE49-F238E27FC236}">
                <a16:creationId xmlns:a16="http://schemas.microsoft.com/office/drawing/2014/main" id="{85236CC7-7299-656B-2FB8-0AA8BF2A8E86}"/>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7" name="Rectangle 3">
            <a:extLst>
              <a:ext uri="{FF2B5EF4-FFF2-40B4-BE49-F238E27FC236}">
                <a16:creationId xmlns:a16="http://schemas.microsoft.com/office/drawing/2014/main" id="{3600F4AD-DB9A-0035-5D23-94BDBF769332}"/>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02BEB701-9D5D-A4A4-DAF8-ED7C3C0F87E4}"/>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D6CCC35A-47ED-8154-55E4-AD76963FC3FD}"/>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3" name="Rectangle 1">
            <a:extLst>
              <a:ext uri="{FF2B5EF4-FFF2-40B4-BE49-F238E27FC236}">
                <a16:creationId xmlns:a16="http://schemas.microsoft.com/office/drawing/2014/main" id="{2CCCE5A0-F23E-415B-D441-7315156BDAE5}"/>
              </a:ext>
            </a:extLst>
          </p:cNvPr>
          <p:cNvSpPr>
            <a:spLocks noChangeArrowheads="1"/>
          </p:cNvSpPr>
          <p:nvPr/>
        </p:nvSpPr>
        <p:spPr bwMode="auto">
          <a:xfrm>
            <a:off x="0" y="90100"/>
            <a:ext cx="219932" cy="276999"/>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1200" b="0" i="0" u="none" strike="noStrike" cap="none" normalizeH="0" baseline="0" dirty="0">
                <a:ln>
                  <a:noFill/>
                </a:ln>
                <a:solidFill>
                  <a:srgbClr val="D1D5DB"/>
                </a:solidFill>
                <a:effectLst/>
                <a:latin typeface="Söhne"/>
              </a:rPr>
              <a:t> </a:t>
            </a: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8" name="Rectangle 2">
            <a:extLst>
              <a:ext uri="{FF2B5EF4-FFF2-40B4-BE49-F238E27FC236}">
                <a16:creationId xmlns:a16="http://schemas.microsoft.com/office/drawing/2014/main" id="{7B51A4FA-9A73-4C09-79D9-2832873CE8B1}"/>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1" name="Rectangle 3">
            <a:extLst>
              <a:ext uri="{FF2B5EF4-FFF2-40B4-BE49-F238E27FC236}">
                <a16:creationId xmlns:a16="http://schemas.microsoft.com/office/drawing/2014/main" id="{A78AACD3-BFCD-63AD-E90F-76DE8B996716}"/>
              </a:ext>
            </a:extLst>
          </p:cNvPr>
          <p:cNvSpPr>
            <a:spLocks noChangeArrowheads="1"/>
          </p:cNvSpPr>
          <p:nvPr/>
        </p:nvSpPr>
        <p:spPr bwMode="auto">
          <a:xfrm>
            <a:off x="0" y="43934"/>
            <a:ext cx="184731"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2" name="Rectangle 4">
            <a:extLst>
              <a:ext uri="{FF2B5EF4-FFF2-40B4-BE49-F238E27FC236}">
                <a16:creationId xmlns:a16="http://schemas.microsoft.com/office/drawing/2014/main" id="{370285DF-2258-2DEE-67F4-E43B59635F6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9B63537B-928A-6364-04A3-A7FF422827F8}"/>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8" name="Rectangle 1">
            <a:extLst>
              <a:ext uri="{FF2B5EF4-FFF2-40B4-BE49-F238E27FC236}">
                <a16:creationId xmlns:a16="http://schemas.microsoft.com/office/drawing/2014/main" id="{23BBBE7D-DD0D-844C-5BBB-2B5A747B3649}"/>
              </a:ext>
            </a:extLst>
          </p:cNvPr>
          <p:cNvSpPr>
            <a:spLocks noChangeArrowheads="1"/>
          </p:cNvSpPr>
          <p:nvPr/>
        </p:nvSpPr>
        <p:spPr bwMode="auto">
          <a:xfrm>
            <a:off x="0" y="90100"/>
            <a:ext cx="219932" cy="276999"/>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1200" b="0" i="0" u="none" strike="noStrike" cap="none" normalizeH="0" baseline="0" dirty="0">
                <a:ln>
                  <a:noFill/>
                </a:ln>
                <a:solidFill>
                  <a:srgbClr val="D1D5DB"/>
                </a:solidFill>
                <a:effectLst/>
                <a:latin typeface="Söhne"/>
              </a:rPr>
              <a:t> </a:t>
            </a: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9" name="Rectangle 2">
            <a:extLst>
              <a:ext uri="{FF2B5EF4-FFF2-40B4-BE49-F238E27FC236}">
                <a16:creationId xmlns:a16="http://schemas.microsoft.com/office/drawing/2014/main" id="{F3E32D62-D8B0-FB91-35A8-8618D5FB4629}"/>
              </a:ext>
            </a:extLst>
          </p:cNvPr>
          <p:cNvSpPr>
            <a:spLocks noChangeArrowheads="1"/>
          </p:cNvSpPr>
          <p:nvPr/>
        </p:nvSpPr>
        <p:spPr bwMode="auto">
          <a:xfrm>
            <a:off x="0" y="90100"/>
            <a:ext cx="219932" cy="276999"/>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1200" b="0" i="0" u="none" strike="noStrike" cap="none" normalizeH="0" baseline="0" dirty="0">
                <a:ln>
                  <a:noFill/>
                </a:ln>
                <a:solidFill>
                  <a:srgbClr val="D1D5DB"/>
                </a:solidFill>
                <a:effectLst/>
                <a:latin typeface="Söhne"/>
              </a:rPr>
              <a:t> </a:t>
            </a: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0" name="Rectangle 3">
            <a:extLst>
              <a:ext uri="{FF2B5EF4-FFF2-40B4-BE49-F238E27FC236}">
                <a16:creationId xmlns:a16="http://schemas.microsoft.com/office/drawing/2014/main" id="{661F5079-3AA0-1327-8676-1FCF49C792AF}"/>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23" name="Picture 22">
            <a:extLst>
              <a:ext uri="{FF2B5EF4-FFF2-40B4-BE49-F238E27FC236}">
                <a16:creationId xmlns:a16="http://schemas.microsoft.com/office/drawing/2014/main" id="{240559AF-5A1C-B8E3-B290-8CE8398E9C46}"/>
              </a:ext>
            </a:extLst>
          </p:cNvPr>
          <p:cNvPicPr>
            <a:picLocks noChangeAspect="1"/>
          </p:cNvPicPr>
          <p:nvPr/>
        </p:nvPicPr>
        <p:blipFill>
          <a:blip r:embed="rId3"/>
          <a:stretch>
            <a:fillRect/>
          </a:stretch>
        </p:blipFill>
        <p:spPr>
          <a:xfrm>
            <a:off x="868227" y="1553318"/>
            <a:ext cx="10455546" cy="5148243"/>
          </a:xfrm>
          <a:prstGeom prst="rect">
            <a:avLst/>
          </a:prstGeom>
        </p:spPr>
      </p:pic>
      <p:sp>
        <p:nvSpPr>
          <p:cNvPr id="25" name="Rectangle 1">
            <a:extLst>
              <a:ext uri="{FF2B5EF4-FFF2-40B4-BE49-F238E27FC236}">
                <a16:creationId xmlns:a16="http://schemas.microsoft.com/office/drawing/2014/main" id="{DB87E52E-BAB6-E76C-B14D-27E6EA567950}"/>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012323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0" y="0"/>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917174"/>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 Widget </a:t>
            </a:r>
            <a:r>
              <a:rPr lang="en-US" sz="3200" b="1" i="0" dirty="0">
                <a:solidFill>
                  <a:srgbClr val="FFFFFF"/>
                </a:solidFill>
                <a:effectLst/>
                <a:latin typeface="Söhne Mono"/>
              </a:rPr>
              <a:t>Text</a:t>
            </a: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274320"/>
            <a:ext cx="6586427" cy="738664"/>
          </a:xfrm>
          <a:prstGeom prst="rect">
            <a:avLst/>
          </a:prstGeom>
          <a:noFill/>
        </p:spPr>
        <p:txBody>
          <a:bodyPr wrap="square" rtlCol="0">
            <a:spAutoFit/>
          </a:bodyPr>
          <a:lstStyle/>
          <a:p>
            <a:pPr defTabSz="914400" eaLnBrk="0" fontAlgn="base" hangingPunct="0">
              <a:spcBef>
                <a:spcPct val="0"/>
              </a:spcBef>
              <a:spcAft>
                <a:spcPct val="0"/>
              </a:spcAft>
            </a:pPr>
            <a:r>
              <a:rPr lang="en-US" sz="1400" b="1" dirty="0">
                <a:solidFill>
                  <a:srgbClr val="FFFFFF"/>
                </a:solidFill>
                <a:latin typeface="Söhne Mono"/>
              </a:rPr>
              <a:t>Text</a:t>
            </a:r>
            <a:r>
              <a:rPr lang="en-US" altLang="vi-VN" sz="1400" b="1" dirty="0">
                <a:solidFill>
                  <a:schemeClr val="bg1"/>
                </a:solidFill>
                <a:latin typeface="Söhne Mono"/>
              </a:rPr>
              <a:t> </a:t>
            </a:r>
            <a:r>
              <a:rPr lang="vi-VN" altLang="vi-VN" sz="1400" dirty="0">
                <a:solidFill>
                  <a:schemeClr val="bg1"/>
                </a:solidFill>
                <a:latin typeface="Söhne"/>
              </a:rPr>
              <a:t>widget là </a:t>
            </a:r>
            <a:r>
              <a:rPr lang="vi-VN" altLang="vi-VN" sz="1400" dirty="0">
                <a:solidFill>
                  <a:srgbClr val="E8EAED"/>
                </a:solidFill>
                <a:latin typeface="inherit"/>
              </a:rPr>
              <a:t>văn bản được sử dụng để hiển thị văn bản trên màn hình</a:t>
            </a:r>
            <a:r>
              <a:rPr lang="vi-VN" altLang="vi-VN" sz="400" dirty="0"/>
              <a:t> </a:t>
            </a:r>
            <a:endParaRPr lang="vi-VN" altLang="vi-VN" sz="1100" dirty="0"/>
          </a:p>
          <a:p>
            <a:pPr lvl="0" defTabSz="914400" eaLnBrk="0" fontAlgn="base" hangingPunct="0">
              <a:spcBef>
                <a:spcPct val="0"/>
              </a:spcBef>
              <a:spcAft>
                <a:spcPct val="0"/>
              </a:spcAft>
            </a:pPr>
            <a:endParaRPr lang="en-US" altLang="vi-VN"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F698DC40-EF47-8816-91E2-7EB75BB3E724}"/>
              </a:ext>
            </a:extLst>
          </p:cNvPr>
          <p:cNvPicPr>
            <a:picLocks noChangeAspect="1"/>
          </p:cNvPicPr>
          <p:nvPr/>
        </p:nvPicPr>
        <p:blipFill>
          <a:blip r:embed="rId3"/>
          <a:stretch>
            <a:fillRect/>
          </a:stretch>
        </p:blipFill>
        <p:spPr>
          <a:xfrm>
            <a:off x="538274" y="2474437"/>
            <a:ext cx="5723116" cy="3391194"/>
          </a:xfrm>
          <a:prstGeom prst="rect">
            <a:avLst/>
          </a:prstGeom>
        </p:spPr>
      </p:pic>
      <p:pic>
        <p:nvPicPr>
          <p:cNvPr id="8" name="Picture 7">
            <a:extLst>
              <a:ext uri="{FF2B5EF4-FFF2-40B4-BE49-F238E27FC236}">
                <a16:creationId xmlns:a16="http://schemas.microsoft.com/office/drawing/2014/main" id="{E1BCC450-A934-07CB-39B1-140FF4BAF36A}"/>
              </a:ext>
            </a:extLst>
          </p:cNvPr>
          <p:cNvPicPr>
            <a:picLocks noChangeAspect="1"/>
          </p:cNvPicPr>
          <p:nvPr/>
        </p:nvPicPr>
        <p:blipFill>
          <a:blip r:embed="rId4"/>
          <a:stretch>
            <a:fillRect/>
          </a:stretch>
        </p:blipFill>
        <p:spPr>
          <a:xfrm>
            <a:off x="7200423" y="2392201"/>
            <a:ext cx="4701947" cy="3607367"/>
          </a:xfrm>
          <a:prstGeom prst="rect">
            <a:avLst/>
          </a:prstGeom>
        </p:spPr>
      </p:pic>
    </p:spTree>
    <p:extLst>
      <p:ext uri="{BB962C8B-B14F-4D97-AF65-F5344CB8AC3E}">
        <p14:creationId xmlns:p14="http://schemas.microsoft.com/office/powerpoint/2010/main" val="108912819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7F4A9561-F607-4B92-9065-5B19D29D64F0}"/>
              </a:ext>
            </a:extLst>
          </p:cNvPr>
          <p:cNvSpPr/>
          <p:nvPr/>
        </p:nvSpPr>
        <p:spPr>
          <a:xfrm>
            <a:off x="1659987" y="1561514"/>
            <a:ext cx="9073661" cy="4009292"/>
          </a:xfrm>
          <a:prstGeom prst="roundRect">
            <a:avLst/>
          </a:prstGeom>
          <a:solidFill>
            <a:srgbClr val="170901">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a:extLst>
              <a:ext uri="{FF2B5EF4-FFF2-40B4-BE49-F238E27FC236}">
                <a16:creationId xmlns:a16="http://schemas.microsoft.com/office/drawing/2014/main" id="{A1264FC2-1BAF-4ABD-8242-79F412B86729}"/>
              </a:ext>
            </a:extLst>
          </p:cNvPr>
          <p:cNvCxnSpPr/>
          <p:nvPr/>
        </p:nvCxnSpPr>
        <p:spPr>
          <a:xfrm>
            <a:off x="3831053" y="2628629"/>
            <a:ext cx="4807670"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FB177234-3439-4B16-9866-6F8FFA98EA74}"/>
              </a:ext>
            </a:extLst>
          </p:cNvPr>
          <p:cNvCxnSpPr/>
          <p:nvPr/>
        </p:nvCxnSpPr>
        <p:spPr>
          <a:xfrm>
            <a:off x="3831053" y="4231185"/>
            <a:ext cx="4807670"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314F7312-977E-49DE-A759-A689E4EE126E}"/>
              </a:ext>
            </a:extLst>
          </p:cNvPr>
          <p:cNvSpPr txBox="1"/>
          <p:nvPr/>
        </p:nvSpPr>
        <p:spPr>
          <a:xfrm>
            <a:off x="4148511" y="3014409"/>
            <a:ext cx="5694504" cy="830997"/>
          </a:xfrm>
          <a:prstGeom prst="rect">
            <a:avLst/>
          </a:prstGeom>
          <a:noFill/>
        </p:spPr>
        <p:txBody>
          <a:bodyPr wrap="square" rtlCol="0">
            <a:spAutoFit/>
          </a:bodyPr>
          <a:lstStyle/>
          <a:p>
            <a:r>
              <a:rPr lang="en-US" altLang="zh-CN" sz="4800" b="1" dirty="0">
                <a:solidFill>
                  <a:schemeClr val="bg1"/>
                </a:solidFill>
                <a:latin typeface="方正兰亭超细黑简体" panose="02000000000000000000" pitchFamily="2" charset="-122"/>
                <a:ea typeface="方正兰亭超细黑简体" panose="02000000000000000000" pitchFamily="2" charset="-122"/>
              </a:rPr>
              <a:t>THANK YOU</a:t>
            </a:r>
            <a:endParaRPr lang="zh-CN" altLang="en-US" sz="4800" b="1" dirty="0">
              <a:solidFill>
                <a:schemeClr val="bg1"/>
              </a:solidFill>
              <a:latin typeface="方正兰亭超细黑简体" panose="02000000000000000000" pitchFamily="2" charset="-122"/>
              <a:ea typeface="方正兰亭超细黑简体" panose="02000000000000000000" pitchFamily="2" charset="-122"/>
            </a:endParaRPr>
          </a:p>
        </p:txBody>
      </p:sp>
    </p:spTree>
    <p:extLst>
      <p:ext uri="{BB962C8B-B14F-4D97-AF65-F5344CB8AC3E}">
        <p14:creationId xmlns:p14="http://schemas.microsoft.com/office/powerpoint/2010/main" val="4656475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 presetClass="entr" presetSubtype="8"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0-#ppt_w/2"/>
                                          </p:val>
                                        </p:tav>
                                        <p:tav tm="100000">
                                          <p:val>
                                            <p:strVal val="#ppt_x"/>
                                          </p:val>
                                        </p:tav>
                                      </p:tavLst>
                                    </p:anim>
                                    <p:anim calcmode="lin" valueType="num">
                                      <p:cBhvr additive="base">
                                        <p:cTn id="11" dur="500" fill="hold"/>
                                        <p:tgtEl>
                                          <p:spTgt spid="4"/>
                                        </p:tgtEl>
                                        <p:attrNameLst>
                                          <p:attrName>ppt_y</p:attrName>
                                        </p:attrNameLst>
                                      </p:cBhvr>
                                      <p:tavLst>
                                        <p:tav tm="0">
                                          <p:val>
                                            <p:strVal val="#ppt_y"/>
                                          </p:val>
                                        </p:tav>
                                        <p:tav tm="100000">
                                          <p:val>
                                            <p:strVal val="#ppt_y"/>
                                          </p:val>
                                        </p:tav>
                                      </p:tavLst>
                                    </p:anim>
                                  </p:childTnLst>
                                </p:cTn>
                              </p:par>
                              <p:par>
                                <p:cTn id="12" presetID="2" presetClass="entr" presetSubtype="2"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1+#ppt_w/2"/>
                                          </p:val>
                                        </p:tav>
                                        <p:tav tm="100000">
                                          <p:val>
                                            <p:strVal val="#ppt_x"/>
                                          </p:val>
                                        </p:tav>
                                      </p:tavLst>
                                    </p:anim>
                                    <p:anim calcmode="lin" valueType="num">
                                      <p:cBhvr additive="base">
                                        <p:cTn id="15" dur="500" fill="hold"/>
                                        <p:tgtEl>
                                          <p:spTgt spid="5"/>
                                        </p:tgtEl>
                                        <p:attrNameLst>
                                          <p:attrName>ppt_y</p:attrName>
                                        </p:attrNameLst>
                                      </p:cBhvr>
                                      <p:tavLst>
                                        <p:tav tm="0">
                                          <p:val>
                                            <p:strVal val="#ppt_y"/>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anim calcmode="lin" valueType="num">
                                      <p:cBhvr>
                                        <p:cTn id="19" dur="1000" fill="hold"/>
                                        <p:tgtEl>
                                          <p:spTgt spid="6"/>
                                        </p:tgtEl>
                                        <p:attrNameLst>
                                          <p:attrName>ppt_x</p:attrName>
                                        </p:attrNameLst>
                                      </p:cBhvr>
                                      <p:tavLst>
                                        <p:tav tm="0">
                                          <p:val>
                                            <p:strVal val="#ppt_x"/>
                                          </p:val>
                                        </p:tav>
                                        <p:tav tm="100000">
                                          <p:val>
                                            <p:strVal val="#ppt_x"/>
                                          </p:val>
                                        </p:tav>
                                      </p:tavLst>
                                    </p:anim>
                                    <p:anim calcmode="lin" valueType="num">
                                      <p:cBhvr>
                                        <p:cTn id="2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0" y="0"/>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917174"/>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3. Widget </a:t>
            </a:r>
            <a:r>
              <a:rPr lang="en-US" altLang="zh-CN" sz="3200" b="1" dirty="0">
                <a:solidFill>
                  <a:schemeClr val="bg1"/>
                </a:solidFill>
                <a:latin typeface="Söhne Mono"/>
                <a:ea typeface="微软雅黑" panose="020B0503020204020204" pitchFamily="34" charset="-122"/>
                <a:cs typeface="Times New Roman" panose="02020603050405020304" pitchFamily="18" charset="0"/>
              </a:rPr>
              <a:t>r</a:t>
            </a:r>
            <a:r>
              <a:rPr lang="en-US" altLang="vi-VN" sz="3200" b="1" dirty="0">
                <a:solidFill>
                  <a:schemeClr val="bg1"/>
                </a:solidFill>
                <a:latin typeface="Söhne Mono"/>
              </a:rPr>
              <a:t>ow</a:t>
            </a: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274320"/>
            <a:ext cx="6586427" cy="523220"/>
          </a:xfrm>
          <a:prstGeom prst="rect">
            <a:avLst/>
          </a:prstGeom>
          <a:noFill/>
        </p:spPr>
        <p:txBody>
          <a:bodyPr wrap="square" rtlCol="0">
            <a:spAutoFit/>
          </a:bodyPr>
          <a:lstStyle/>
          <a:p>
            <a:pPr defTabSz="914400" eaLnBrk="0" fontAlgn="base" hangingPunct="0">
              <a:spcBef>
                <a:spcPct val="0"/>
              </a:spcBef>
              <a:spcAft>
                <a:spcPct val="0"/>
              </a:spcAft>
            </a:pPr>
            <a:r>
              <a:rPr lang="en-US" altLang="vi-VN" sz="1400" b="1" dirty="0">
                <a:solidFill>
                  <a:schemeClr val="bg1"/>
                </a:solidFill>
                <a:latin typeface="Söhne Mono"/>
              </a:rPr>
              <a:t>Row </a:t>
            </a:r>
            <a:r>
              <a:rPr lang="vi-VN" altLang="vi-VN" sz="1400" dirty="0">
                <a:solidFill>
                  <a:schemeClr val="bg1"/>
                </a:solidFill>
                <a:latin typeface="Söhne"/>
              </a:rPr>
              <a:t>widget </a:t>
            </a:r>
            <a:r>
              <a:rPr lang="vi-VN" altLang="vi-VN" sz="1400" dirty="0">
                <a:solidFill>
                  <a:srgbClr val="E8EAED"/>
                </a:solidFill>
                <a:latin typeface="inherit"/>
              </a:rPr>
              <a:t>dùng để hiển thị các widget con theo hàng ngang</a:t>
            </a:r>
            <a:r>
              <a:rPr lang="vi-VN" altLang="vi-VN" sz="400" dirty="0"/>
              <a:t> </a:t>
            </a:r>
            <a:endParaRPr lang="en-US" altLang="vi-VN"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ADDEB070-97E8-F92C-CEE8-2B81632BE341}"/>
              </a:ext>
            </a:extLst>
          </p:cNvPr>
          <p:cNvPicPr>
            <a:picLocks noChangeAspect="1"/>
          </p:cNvPicPr>
          <p:nvPr/>
        </p:nvPicPr>
        <p:blipFill>
          <a:blip r:embed="rId3"/>
          <a:stretch>
            <a:fillRect/>
          </a:stretch>
        </p:blipFill>
        <p:spPr>
          <a:xfrm>
            <a:off x="8095129" y="2061882"/>
            <a:ext cx="3804378" cy="4508574"/>
          </a:xfrm>
          <a:prstGeom prst="rect">
            <a:avLst/>
          </a:prstGeom>
        </p:spPr>
      </p:pic>
      <p:pic>
        <p:nvPicPr>
          <p:cNvPr id="8" name="Picture 7">
            <a:extLst>
              <a:ext uri="{FF2B5EF4-FFF2-40B4-BE49-F238E27FC236}">
                <a16:creationId xmlns:a16="http://schemas.microsoft.com/office/drawing/2014/main" id="{EF4FD315-08AC-4805-8850-105EDB667CAD}"/>
              </a:ext>
            </a:extLst>
          </p:cNvPr>
          <p:cNvPicPr>
            <a:picLocks noChangeAspect="1"/>
          </p:cNvPicPr>
          <p:nvPr/>
        </p:nvPicPr>
        <p:blipFill>
          <a:blip r:embed="rId4"/>
          <a:stretch>
            <a:fillRect/>
          </a:stretch>
        </p:blipFill>
        <p:spPr>
          <a:xfrm>
            <a:off x="649070" y="2392201"/>
            <a:ext cx="6065495" cy="4002120"/>
          </a:xfrm>
          <a:prstGeom prst="rect">
            <a:avLst/>
          </a:prstGeom>
        </p:spPr>
      </p:pic>
    </p:spTree>
    <p:extLst>
      <p:ext uri="{BB962C8B-B14F-4D97-AF65-F5344CB8AC3E}">
        <p14:creationId xmlns:p14="http://schemas.microsoft.com/office/powerpoint/2010/main" val="397034664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0" y="0"/>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917174"/>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4. Widget </a:t>
            </a:r>
            <a:r>
              <a:rPr lang="en-US" altLang="zh-CN" sz="3200" b="1" dirty="0">
                <a:solidFill>
                  <a:schemeClr val="bg1"/>
                </a:solidFill>
                <a:latin typeface="Söhne Mono"/>
                <a:ea typeface="微软雅黑" panose="020B0503020204020204" pitchFamily="34" charset="-122"/>
                <a:cs typeface="Times New Roman" panose="02020603050405020304" pitchFamily="18" charset="0"/>
              </a:rPr>
              <a:t>Column</a:t>
            </a: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274320"/>
            <a:ext cx="6586427" cy="523220"/>
          </a:xfrm>
          <a:prstGeom prst="rect">
            <a:avLst/>
          </a:prstGeom>
          <a:noFill/>
        </p:spPr>
        <p:txBody>
          <a:bodyPr wrap="square" rtlCol="0">
            <a:spAutoFit/>
          </a:bodyPr>
          <a:lstStyle/>
          <a:p>
            <a:pPr defTabSz="914400" eaLnBrk="0" fontAlgn="base" hangingPunct="0">
              <a:spcBef>
                <a:spcPct val="0"/>
              </a:spcBef>
              <a:spcAft>
                <a:spcPct val="0"/>
              </a:spcAft>
            </a:pPr>
            <a:r>
              <a:rPr lang="en-US" altLang="vi-VN" sz="1400" b="1" dirty="0">
                <a:solidFill>
                  <a:schemeClr val="bg1"/>
                </a:solidFill>
                <a:latin typeface="Söhne Mono"/>
              </a:rPr>
              <a:t>Row </a:t>
            </a:r>
            <a:r>
              <a:rPr lang="vi-VN" altLang="vi-VN" sz="1400" dirty="0">
                <a:solidFill>
                  <a:schemeClr val="bg1"/>
                </a:solidFill>
                <a:latin typeface="Söhne"/>
              </a:rPr>
              <a:t>widget </a:t>
            </a:r>
            <a:r>
              <a:rPr lang="vi-VN" altLang="vi-VN" sz="1400" dirty="0">
                <a:solidFill>
                  <a:srgbClr val="E8EAED"/>
                </a:solidFill>
                <a:latin typeface="inherit"/>
              </a:rPr>
              <a:t>dùng để hiển thị các widget con theo hàng </a:t>
            </a:r>
            <a:r>
              <a:rPr lang="en-US" altLang="vi-VN" sz="1400" dirty="0" err="1">
                <a:solidFill>
                  <a:srgbClr val="E8EAED"/>
                </a:solidFill>
                <a:latin typeface="inherit"/>
              </a:rPr>
              <a:t>dọc</a:t>
            </a:r>
            <a:r>
              <a:rPr lang="vi-VN" altLang="vi-VN" sz="400" dirty="0"/>
              <a:t> </a:t>
            </a:r>
            <a:endParaRPr lang="en-US" altLang="vi-VN"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0B0D585A-8C4C-3C5B-F13C-0D9461B8384A}"/>
              </a:ext>
            </a:extLst>
          </p:cNvPr>
          <p:cNvPicPr>
            <a:picLocks noChangeAspect="1"/>
          </p:cNvPicPr>
          <p:nvPr/>
        </p:nvPicPr>
        <p:blipFill>
          <a:blip r:embed="rId3"/>
          <a:stretch>
            <a:fillRect/>
          </a:stretch>
        </p:blipFill>
        <p:spPr>
          <a:xfrm>
            <a:off x="745355" y="2372940"/>
            <a:ext cx="6114015" cy="4072889"/>
          </a:xfrm>
          <a:prstGeom prst="rect">
            <a:avLst/>
          </a:prstGeom>
        </p:spPr>
      </p:pic>
      <p:pic>
        <p:nvPicPr>
          <p:cNvPr id="11" name="Picture 10">
            <a:extLst>
              <a:ext uri="{FF2B5EF4-FFF2-40B4-BE49-F238E27FC236}">
                <a16:creationId xmlns:a16="http://schemas.microsoft.com/office/drawing/2014/main" id="{B9009434-8BCA-7D3D-CB53-D16DD8100874}"/>
              </a:ext>
            </a:extLst>
          </p:cNvPr>
          <p:cNvPicPr>
            <a:picLocks noChangeAspect="1"/>
          </p:cNvPicPr>
          <p:nvPr/>
        </p:nvPicPr>
        <p:blipFill>
          <a:blip r:embed="rId4"/>
          <a:stretch>
            <a:fillRect/>
          </a:stretch>
        </p:blipFill>
        <p:spPr>
          <a:xfrm>
            <a:off x="7444761" y="2406879"/>
            <a:ext cx="4671465" cy="4038950"/>
          </a:xfrm>
          <a:prstGeom prst="rect">
            <a:avLst/>
          </a:prstGeom>
        </p:spPr>
      </p:pic>
    </p:spTree>
    <p:extLst>
      <p:ext uri="{BB962C8B-B14F-4D97-AF65-F5344CB8AC3E}">
        <p14:creationId xmlns:p14="http://schemas.microsoft.com/office/powerpoint/2010/main" val="79232570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0" y="0"/>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917174"/>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5. Widget </a:t>
            </a:r>
            <a:r>
              <a:rPr lang="en-US" altLang="zh-CN" sz="3200" b="1" dirty="0">
                <a:solidFill>
                  <a:schemeClr val="bg1"/>
                </a:solidFill>
                <a:latin typeface="Söhne Mono"/>
                <a:ea typeface="微软雅黑" panose="020B0503020204020204" pitchFamily="34" charset="-122"/>
                <a:cs typeface="Times New Roman" panose="02020603050405020304" pitchFamily="18" charset="0"/>
              </a:rPr>
              <a:t>Icon</a:t>
            </a: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274320"/>
            <a:ext cx="6586427" cy="523220"/>
          </a:xfrm>
          <a:prstGeom prst="rect">
            <a:avLst/>
          </a:prstGeom>
          <a:noFill/>
        </p:spPr>
        <p:txBody>
          <a:bodyPr wrap="square" rtlCol="0">
            <a:spAutoFit/>
          </a:bodyPr>
          <a:lstStyle/>
          <a:p>
            <a:pPr defTabSz="914400" eaLnBrk="0" fontAlgn="base" hangingPunct="0">
              <a:spcBef>
                <a:spcPct val="0"/>
              </a:spcBef>
              <a:spcAft>
                <a:spcPct val="0"/>
              </a:spcAft>
            </a:pPr>
            <a:r>
              <a:rPr lang="en-US" altLang="zh-CN" sz="1400" b="1" dirty="0">
                <a:solidFill>
                  <a:schemeClr val="bg1"/>
                </a:solidFill>
                <a:latin typeface="Söhne Mono"/>
                <a:ea typeface="微软雅黑" panose="020B0503020204020204" pitchFamily="34" charset="-122"/>
                <a:cs typeface="Times New Roman" panose="02020603050405020304" pitchFamily="18" charset="0"/>
              </a:rPr>
              <a:t>Icon</a:t>
            </a:r>
            <a:r>
              <a:rPr lang="en-US" altLang="vi-VN" sz="1400" b="1" dirty="0">
                <a:solidFill>
                  <a:schemeClr val="bg1"/>
                </a:solidFill>
                <a:latin typeface="Söhne Mono"/>
              </a:rPr>
              <a:t> </a:t>
            </a:r>
            <a:r>
              <a:rPr lang="vi-VN" altLang="vi-VN" sz="1400" dirty="0">
                <a:solidFill>
                  <a:schemeClr val="bg1"/>
                </a:solidFill>
                <a:latin typeface="Söhne"/>
              </a:rPr>
              <a:t>widget </a:t>
            </a:r>
            <a:r>
              <a:rPr lang="en-US" altLang="vi-VN" sz="1400" dirty="0" err="1">
                <a:solidFill>
                  <a:srgbClr val="E8EAED"/>
                </a:solidFill>
                <a:latin typeface="inherit"/>
              </a:rPr>
              <a:t>cung</a:t>
            </a:r>
            <a:r>
              <a:rPr lang="en-US" altLang="vi-VN" sz="1400" dirty="0">
                <a:solidFill>
                  <a:srgbClr val="E8EAED"/>
                </a:solidFill>
                <a:latin typeface="inherit"/>
              </a:rPr>
              <a:t> </a:t>
            </a:r>
            <a:r>
              <a:rPr lang="en-US" altLang="vi-VN" sz="1400" dirty="0" err="1">
                <a:solidFill>
                  <a:srgbClr val="E8EAED"/>
                </a:solidFill>
                <a:latin typeface="inherit"/>
              </a:rPr>
              <a:t>cấp</a:t>
            </a:r>
            <a:r>
              <a:rPr lang="en-US" altLang="vi-VN" sz="1400" dirty="0">
                <a:solidFill>
                  <a:srgbClr val="E8EAED"/>
                </a:solidFill>
                <a:latin typeface="inherit"/>
              </a:rPr>
              <a:t> </a:t>
            </a:r>
            <a:r>
              <a:rPr lang="en-US" altLang="vi-VN" sz="1400" dirty="0" err="1">
                <a:solidFill>
                  <a:srgbClr val="E8EAED"/>
                </a:solidFill>
                <a:latin typeface="inherit"/>
              </a:rPr>
              <a:t>các</a:t>
            </a:r>
            <a:r>
              <a:rPr lang="en-US" altLang="vi-VN" sz="1400" dirty="0">
                <a:solidFill>
                  <a:srgbClr val="E8EAED"/>
                </a:solidFill>
                <a:latin typeface="inherit"/>
              </a:rPr>
              <a:t> icon </a:t>
            </a:r>
            <a:r>
              <a:rPr lang="en-US" altLang="vi-VN" sz="1400" dirty="0" err="1">
                <a:solidFill>
                  <a:srgbClr val="E8EAED"/>
                </a:solidFill>
                <a:latin typeface="inherit"/>
              </a:rPr>
              <a:t>có</a:t>
            </a:r>
            <a:r>
              <a:rPr lang="en-US" altLang="vi-VN" sz="1400" dirty="0">
                <a:solidFill>
                  <a:srgbClr val="E8EAED"/>
                </a:solidFill>
                <a:latin typeface="inherit"/>
              </a:rPr>
              <a:t> </a:t>
            </a:r>
            <a:r>
              <a:rPr lang="en-US" altLang="vi-VN" sz="1400" dirty="0" err="1">
                <a:solidFill>
                  <a:srgbClr val="E8EAED"/>
                </a:solidFill>
                <a:latin typeface="inherit"/>
              </a:rPr>
              <a:t>sẵn</a:t>
            </a:r>
            <a:r>
              <a:rPr lang="en-US" altLang="vi-VN" sz="1400" dirty="0">
                <a:solidFill>
                  <a:srgbClr val="E8EAED"/>
                </a:solidFill>
                <a:latin typeface="inherit"/>
              </a:rPr>
              <a:t>.</a:t>
            </a:r>
            <a:endParaRPr lang="en-US" altLang="vi-VN"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ADDEB070-97E8-F92C-CEE8-2B81632BE341}"/>
              </a:ext>
            </a:extLst>
          </p:cNvPr>
          <p:cNvPicPr>
            <a:picLocks noChangeAspect="1"/>
          </p:cNvPicPr>
          <p:nvPr/>
        </p:nvPicPr>
        <p:blipFill>
          <a:blip r:embed="rId3"/>
          <a:stretch>
            <a:fillRect/>
          </a:stretch>
        </p:blipFill>
        <p:spPr>
          <a:xfrm>
            <a:off x="8095129" y="2061882"/>
            <a:ext cx="3804378" cy="4508574"/>
          </a:xfrm>
          <a:prstGeom prst="rect">
            <a:avLst/>
          </a:prstGeom>
        </p:spPr>
      </p:pic>
      <p:pic>
        <p:nvPicPr>
          <p:cNvPr id="8" name="Picture 7">
            <a:extLst>
              <a:ext uri="{FF2B5EF4-FFF2-40B4-BE49-F238E27FC236}">
                <a16:creationId xmlns:a16="http://schemas.microsoft.com/office/drawing/2014/main" id="{EF4FD315-08AC-4805-8850-105EDB667CAD}"/>
              </a:ext>
            </a:extLst>
          </p:cNvPr>
          <p:cNvPicPr>
            <a:picLocks noChangeAspect="1"/>
          </p:cNvPicPr>
          <p:nvPr/>
        </p:nvPicPr>
        <p:blipFill>
          <a:blip r:embed="rId4"/>
          <a:stretch>
            <a:fillRect/>
          </a:stretch>
        </p:blipFill>
        <p:spPr>
          <a:xfrm>
            <a:off x="649070" y="2392201"/>
            <a:ext cx="6065495" cy="4002120"/>
          </a:xfrm>
          <a:prstGeom prst="rect">
            <a:avLst/>
          </a:prstGeom>
        </p:spPr>
      </p:pic>
    </p:spTree>
    <p:extLst>
      <p:ext uri="{BB962C8B-B14F-4D97-AF65-F5344CB8AC3E}">
        <p14:creationId xmlns:p14="http://schemas.microsoft.com/office/powerpoint/2010/main" val="57976153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0" y="0"/>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8</a:t>
            </a: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917174"/>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6. Widget </a:t>
            </a:r>
            <a:r>
              <a:rPr lang="en-US" altLang="zh-CN" sz="3200" b="1" dirty="0">
                <a:solidFill>
                  <a:schemeClr val="bg1"/>
                </a:solidFill>
                <a:latin typeface="Söhne Mono"/>
                <a:ea typeface="微软雅黑" panose="020B0503020204020204" pitchFamily="34" charset="-122"/>
                <a:cs typeface="Times New Roman" panose="02020603050405020304" pitchFamily="18" charset="0"/>
              </a:rPr>
              <a:t>image</a:t>
            </a: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274320"/>
            <a:ext cx="6586427" cy="523220"/>
          </a:xfrm>
          <a:prstGeom prst="rect">
            <a:avLst/>
          </a:prstGeom>
          <a:noFill/>
        </p:spPr>
        <p:txBody>
          <a:bodyPr wrap="square" rtlCol="0">
            <a:spAutoFit/>
          </a:bodyPr>
          <a:lstStyle/>
          <a:p>
            <a:pPr defTabSz="914400" eaLnBrk="0" fontAlgn="base" hangingPunct="0">
              <a:spcBef>
                <a:spcPct val="0"/>
              </a:spcBef>
              <a:spcAft>
                <a:spcPct val="0"/>
              </a:spcAft>
            </a:pPr>
            <a:r>
              <a:rPr lang="en-US" altLang="zh-CN" sz="1400" b="1" dirty="0">
                <a:solidFill>
                  <a:schemeClr val="bg1"/>
                </a:solidFill>
                <a:latin typeface="Söhne Mono"/>
                <a:ea typeface="微软雅黑" panose="020B0503020204020204" pitchFamily="34" charset="-122"/>
                <a:cs typeface="Times New Roman" panose="02020603050405020304" pitchFamily="18" charset="0"/>
              </a:rPr>
              <a:t>Image</a:t>
            </a:r>
            <a:r>
              <a:rPr lang="en-US" altLang="vi-VN" sz="1400" b="1" dirty="0">
                <a:solidFill>
                  <a:schemeClr val="bg1"/>
                </a:solidFill>
                <a:latin typeface="Söhne Mono"/>
              </a:rPr>
              <a:t> </a:t>
            </a:r>
            <a:r>
              <a:rPr lang="vi-VN" altLang="vi-VN" sz="1400" dirty="0">
                <a:solidFill>
                  <a:schemeClr val="bg1"/>
                </a:solidFill>
                <a:latin typeface="Söhne"/>
              </a:rPr>
              <a:t>widget </a:t>
            </a:r>
            <a:r>
              <a:rPr lang="vi-VN" altLang="vi-VN" sz="1400" dirty="0">
                <a:solidFill>
                  <a:srgbClr val="E8EAED"/>
                </a:solidFill>
                <a:latin typeface="inherit"/>
              </a:rPr>
              <a:t>dùng để hiển thị các </a:t>
            </a:r>
            <a:r>
              <a:rPr lang="en-US" altLang="vi-VN" sz="1400" dirty="0" err="1">
                <a:solidFill>
                  <a:srgbClr val="E8EAED"/>
                </a:solidFill>
                <a:latin typeface="inherit"/>
              </a:rPr>
              <a:t>hình</a:t>
            </a:r>
            <a:r>
              <a:rPr lang="en-US" altLang="vi-VN" sz="1400" dirty="0">
                <a:solidFill>
                  <a:srgbClr val="E8EAED"/>
                </a:solidFill>
                <a:latin typeface="inherit"/>
              </a:rPr>
              <a:t> </a:t>
            </a:r>
            <a:r>
              <a:rPr lang="en-US" altLang="vi-VN" sz="1400" dirty="0" err="1">
                <a:solidFill>
                  <a:srgbClr val="E8EAED"/>
                </a:solidFill>
                <a:latin typeface="inherit"/>
              </a:rPr>
              <a:t>ảnh</a:t>
            </a:r>
            <a:r>
              <a:rPr lang="en-US" altLang="vi-VN" sz="1400" dirty="0">
                <a:solidFill>
                  <a:srgbClr val="E8EAED"/>
                </a:solidFill>
                <a:latin typeface="inherit"/>
              </a:rPr>
              <a:t>.</a:t>
            </a:r>
            <a:endParaRPr lang="en-US" altLang="vi-VN"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3CCA757B-5D2F-2185-9B29-9EAEA57803D5}"/>
              </a:ext>
            </a:extLst>
          </p:cNvPr>
          <p:cNvPicPr>
            <a:picLocks noChangeAspect="1"/>
          </p:cNvPicPr>
          <p:nvPr/>
        </p:nvPicPr>
        <p:blipFill>
          <a:blip r:embed="rId3"/>
          <a:stretch>
            <a:fillRect/>
          </a:stretch>
        </p:blipFill>
        <p:spPr>
          <a:xfrm>
            <a:off x="471953" y="2259106"/>
            <a:ext cx="5624047" cy="3948176"/>
          </a:xfrm>
          <a:prstGeom prst="rect">
            <a:avLst/>
          </a:prstGeom>
        </p:spPr>
      </p:pic>
      <p:pic>
        <p:nvPicPr>
          <p:cNvPr id="11" name="Picture 10">
            <a:extLst>
              <a:ext uri="{FF2B5EF4-FFF2-40B4-BE49-F238E27FC236}">
                <a16:creationId xmlns:a16="http://schemas.microsoft.com/office/drawing/2014/main" id="{E83B5B54-CCBD-8C13-73F5-395EC38A370F}"/>
              </a:ext>
            </a:extLst>
          </p:cNvPr>
          <p:cNvPicPr>
            <a:picLocks noChangeAspect="1"/>
          </p:cNvPicPr>
          <p:nvPr/>
        </p:nvPicPr>
        <p:blipFill>
          <a:blip r:embed="rId4"/>
          <a:stretch>
            <a:fillRect/>
          </a:stretch>
        </p:blipFill>
        <p:spPr>
          <a:xfrm>
            <a:off x="7928687" y="1274320"/>
            <a:ext cx="3258953" cy="5139742"/>
          </a:xfrm>
          <a:prstGeom prst="rect">
            <a:avLst/>
          </a:prstGeom>
        </p:spPr>
      </p:pic>
    </p:spTree>
    <p:extLst>
      <p:ext uri="{BB962C8B-B14F-4D97-AF65-F5344CB8AC3E}">
        <p14:creationId xmlns:p14="http://schemas.microsoft.com/office/powerpoint/2010/main" val="421536430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0" y="0"/>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917174"/>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6. Widget </a:t>
            </a:r>
            <a:r>
              <a:rPr lang="en-US" altLang="zh-CN" sz="3200" b="1" dirty="0">
                <a:solidFill>
                  <a:schemeClr val="bg1"/>
                </a:solidFill>
                <a:latin typeface="Söhne Mono"/>
                <a:ea typeface="微软雅黑" panose="020B0503020204020204" pitchFamily="34" charset="-122"/>
                <a:cs typeface="Times New Roman" panose="02020603050405020304" pitchFamily="18" charset="0"/>
              </a:rPr>
              <a:t>r</a:t>
            </a:r>
            <a:r>
              <a:rPr lang="en-US" altLang="vi-VN" sz="3200" b="1" dirty="0">
                <a:solidFill>
                  <a:schemeClr val="bg1"/>
                </a:solidFill>
                <a:latin typeface="Söhne Mono"/>
              </a:rPr>
              <a:t>ow</a:t>
            </a: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274320"/>
            <a:ext cx="6586427" cy="523220"/>
          </a:xfrm>
          <a:prstGeom prst="rect">
            <a:avLst/>
          </a:prstGeom>
          <a:noFill/>
        </p:spPr>
        <p:txBody>
          <a:bodyPr wrap="square" rtlCol="0">
            <a:spAutoFit/>
          </a:bodyPr>
          <a:lstStyle/>
          <a:p>
            <a:pPr defTabSz="914400" eaLnBrk="0" fontAlgn="base" hangingPunct="0">
              <a:spcBef>
                <a:spcPct val="0"/>
              </a:spcBef>
              <a:spcAft>
                <a:spcPct val="0"/>
              </a:spcAft>
            </a:pPr>
            <a:r>
              <a:rPr lang="en-US" altLang="vi-VN" sz="1400" b="1" dirty="0">
                <a:solidFill>
                  <a:schemeClr val="bg1"/>
                </a:solidFill>
                <a:latin typeface="Söhne Mono"/>
              </a:rPr>
              <a:t>Row </a:t>
            </a:r>
            <a:r>
              <a:rPr lang="vi-VN" altLang="vi-VN" sz="1400" dirty="0">
                <a:solidFill>
                  <a:schemeClr val="bg1"/>
                </a:solidFill>
                <a:latin typeface="Söhne"/>
              </a:rPr>
              <a:t>widget </a:t>
            </a:r>
            <a:r>
              <a:rPr lang="vi-VN" altLang="vi-VN" sz="1400" dirty="0">
                <a:solidFill>
                  <a:srgbClr val="E8EAED"/>
                </a:solidFill>
                <a:latin typeface="inherit"/>
              </a:rPr>
              <a:t>dùng để hiển thị các widget con theo hàng ngang</a:t>
            </a:r>
            <a:r>
              <a:rPr lang="vi-VN" altLang="vi-VN" sz="400" dirty="0"/>
              <a:t> </a:t>
            </a:r>
            <a:endParaRPr lang="en-US" altLang="vi-VN"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ADDEB070-97E8-F92C-CEE8-2B81632BE341}"/>
              </a:ext>
            </a:extLst>
          </p:cNvPr>
          <p:cNvPicPr>
            <a:picLocks noChangeAspect="1"/>
          </p:cNvPicPr>
          <p:nvPr/>
        </p:nvPicPr>
        <p:blipFill>
          <a:blip r:embed="rId3"/>
          <a:stretch>
            <a:fillRect/>
          </a:stretch>
        </p:blipFill>
        <p:spPr>
          <a:xfrm>
            <a:off x="8095129" y="2061882"/>
            <a:ext cx="3804378" cy="4508574"/>
          </a:xfrm>
          <a:prstGeom prst="rect">
            <a:avLst/>
          </a:prstGeom>
        </p:spPr>
      </p:pic>
      <p:pic>
        <p:nvPicPr>
          <p:cNvPr id="8" name="Picture 7">
            <a:extLst>
              <a:ext uri="{FF2B5EF4-FFF2-40B4-BE49-F238E27FC236}">
                <a16:creationId xmlns:a16="http://schemas.microsoft.com/office/drawing/2014/main" id="{EF4FD315-08AC-4805-8850-105EDB667CAD}"/>
              </a:ext>
            </a:extLst>
          </p:cNvPr>
          <p:cNvPicPr>
            <a:picLocks noChangeAspect="1"/>
          </p:cNvPicPr>
          <p:nvPr/>
        </p:nvPicPr>
        <p:blipFill>
          <a:blip r:embed="rId4"/>
          <a:stretch>
            <a:fillRect/>
          </a:stretch>
        </p:blipFill>
        <p:spPr>
          <a:xfrm>
            <a:off x="649070" y="2392201"/>
            <a:ext cx="6065495" cy="4002120"/>
          </a:xfrm>
          <a:prstGeom prst="rect">
            <a:avLst/>
          </a:prstGeom>
        </p:spPr>
      </p:pic>
    </p:spTree>
    <p:extLst>
      <p:ext uri="{BB962C8B-B14F-4D97-AF65-F5344CB8AC3E}">
        <p14:creationId xmlns:p14="http://schemas.microsoft.com/office/powerpoint/2010/main" val="323933979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69AEBE0-ED70-4492-BD4D-01DB44272873}"/>
              </a:ext>
            </a:extLst>
          </p:cNvPr>
          <p:cNvSpPr/>
          <p:nvPr/>
        </p:nvSpPr>
        <p:spPr>
          <a:xfrm>
            <a:off x="92365" y="43934"/>
            <a:ext cx="12192000" cy="6858000"/>
          </a:xfrm>
          <a:prstGeom prst="rect">
            <a:avLst/>
          </a:prstGeom>
          <a:solidFill>
            <a:srgbClr val="170901">
              <a:alpha val="7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66685280-FBE2-4566-A4A5-AC8D2F888A9B}"/>
              </a:ext>
            </a:extLst>
          </p:cNvPr>
          <p:cNvSpPr/>
          <p:nvPr/>
        </p:nvSpPr>
        <p:spPr>
          <a:xfrm>
            <a:off x="445477" y="156439"/>
            <a:ext cx="6096000" cy="1508105"/>
          </a:xfrm>
          <a:prstGeom prst="rect">
            <a:avLst/>
          </a:prstGeom>
        </p:spPr>
        <p:txBody>
          <a:bodyPr>
            <a:spAutoFit/>
          </a:bodyPr>
          <a:lstStyle/>
          <a:p>
            <a:pPr>
              <a:spcBef>
                <a:spcPct val="20000"/>
              </a:spcBef>
            </a:pPr>
            <a:r>
              <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8. Widget </a:t>
            </a:r>
            <a:r>
              <a:rPr kumimoji="0" lang="vi-VN" altLang="vi-VN" sz="3200" b="1" i="0" u="none" strike="noStrike" cap="none" normalizeH="0" baseline="0" dirty="0">
                <a:ln>
                  <a:noFill/>
                </a:ln>
                <a:solidFill>
                  <a:schemeClr val="bg1"/>
                </a:solidFill>
                <a:effectLst/>
                <a:latin typeface="Söhne Mono"/>
              </a:rPr>
              <a:t>ListView</a:t>
            </a:r>
            <a:r>
              <a:rPr kumimoji="0" lang="vi-VN" altLang="vi-VN" sz="2000" b="0" i="0" u="none" strike="noStrike" cap="none" normalizeH="0" baseline="0" dirty="0">
                <a:ln>
                  <a:noFill/>
                </a:ln>
                <a:solidFill>
                  <a:srgbClr val="D1D5DB"/>
                </a:solidFill>
                <a:effectLst/>
                <a:latin typeface="Söhne"/>
              </a:rPr>
              <a:t> </a:t>
            </a:r>
            <a:endParaRPr kumimoji="0" lang="vi-VN" altLang="vi-VN" sz="3200" b="0" i="0" u="none" strike="noStrike" cap="none" normalizeH="0" baseline="0" dirty="0">
              <a:ln>
                <a:noFill/>
              </a:ln>
              <a:solidFill>
                <a:schemeClr val="tx1"/>
              </a:solidFill>
              <a:effectLst/>
              <a:latin typeface="Arial" panose="020B0604020202020204" pitchFamily="34" charset="0"/>
            </a:endParaRPr>
          </a:p>
          <a:p>
            <a:pPr>
              <a:spcBef>
                <a:spcPct val="20000"/>
              </a:spcBef>
            </a:pPr>
            <a:endParaRPr lang="en-US" altLang="zh-CN" sz="32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spcBef>
                <a:spcPct val="20000"/>
              </a:spcBef>
              <a:buAutoNum type="arabicPeriod"/>
            </a:pPr>
            <a:endParaRPr lang="en-US" altLang="zh-CN"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Text Box 10">
            <a:extLst>
              <a:ext uri="{FF2B5EF4-FFF2-40B4-BE49-F238E27FC236}">
                <a16:creationId xmlns:a16="http://schemas.microsoft.com/office/drawing/2014/main" id="{BD49A74A-1792-404C-A6B8-430980B80A29}"/>
              </a:ext>
            </a:extLst>
          </p:cNvPr>
          <p:cNvSpPr txBox="1">
            <a:spLocks noChangeArrowheads="1"/>
          </p:cNvSpPr>
          <p:nvPr/>
        </p:nvSpPr>
        <p:spPr bwMode="auto">
          <a:xfrm>
            <a:off x="445477" y="1066571"/>
            <a:ext cx="9903908" cy="415498"/>
          </a:xfrm>
          <a:prstGeom prst="rect">
            <a:avLst/>
          </a:prstGeom>
          <a:noFill/>
          <a:ln w="9525">
            <a:noFill/>
            <a:miter lim="800000"/>
          </a:ln>
        </p:spPr>
        <p:txBody>
          <a:bodyPr wrap="square" lIns="45720" tIns="22860" rIns="45720" bIns="22860">
            <a:spAutoFit/>
          </a:bodyPr>
          <a:lstStyle/>
          <a:p>
            <a:endParaRPr lang="zh-CN" altLang="en-US" sz="2400" b="1" dirty="0">
              <a:solidFill>
                <a:schemeClr val="bg1"/>
              </a:solidFill>
              <a:latin typeface="+mj-lt"/>
              <a:ea typeface="微软雅黑" panose="020B0503020204020204" pitchFamily="34" charset="-122"/>
            </a:endParaRPr>
          </a:p>
        </p:txBody>
      </p:sp>
      <p:sp>
        <p:nvSpPr>
          <p:cNvPr id="7" name="文本框 5">
            <a:extLst>
              <a:ext uri="{FF2B5EF4-FFF2-40B4-BE49-F238E27FC236}">
                <a16:creationId xmlns:a16="http://schemas.microsoft.com/office/drawing/2014/main" id="{2102E52C-FD8D-5CB1-3F67-C7313DEFEFCE}"/>
              </a:ext>
            </a:extLst>
          </p:cNvPr>
          <p:cNvSpPr txBox="1"/>
          <p:nvPr/>
        </p:nvSpPr>
        <p:spPr>
          <a:xfrm>
            <a:off x="445477" y="1274320"/>
            <a:ext cx="6586427" cy="738664"/>
          </a:xfrm>
          <a:prstGeom prst="rect">
            <a:avLst/>
          </a:prstGeom>
          <a:noFill/>
        </p:spPr>
        <p:txBody>
          <a:bodyPr wrap="square" rtlCol="0">
            <a:spAutoFit/>
          </a:bodyPr>
          <a:lstStyle/>
          <a:p>
            <a:pPr defTabSz="914400" eaLnBrk="0" fontAlgn="base" hangingPunct="0">
              <a:spcBef>
                <a:spcPct val="0"/>
              </a:spcBef>
              <a:spcAft>
                <a:spcPct val="0"/>
              </a:spcAft>
            </a:pPr>
            <a:r>
              <a:rPr lang="vi-VN" altLang="vi-VN" sz="1400" b="1" dirty="0">
                <a:solidFill>
                  <a:schemeClr val="bg1"/>
                </a:solidFill>
                <a:latin typeface="Söhne Mono"/>
              </a:rPr>
              <a:t>ListView</a:t>
            </a:r>
            <a:r>
              <a:rPr lang="en-US" altLang="vi-VN" sz="1400" b="1" dirty="0">
                <a:solidFill>
                  <a:schemeClr val="bg1"/>
                </a:solidFill>
                <a:latin typeface="Söhne Mono"/>
              </a:rPr>
              <a:t> </a:t>
            </a:r>
            <a:r>
              <a:rPr lang="vi-VN" altLang="vi-VN" sz="1400" dirty="0">
                <a:solidFill>
                  <a:srgbClr val="E8EAED"/>
                </a:solidFill>
                <a:latin typeface="inherit"/>
              </a:rPr>
              <a:t>được sử dụng để xây dựng một danh sách cuộn hiệu quả và linh hoạt có thể hiển thị một số lượng lớn các mục.</a:t>
            </a:r>
            <a:r>
              <a:rPr lang="vi-VN" altLang="vi-VN" sz="400" dirty="0"/>
              <a:t> </a:t>
            </a:r>
            <a:endParaRPr lang="en-US" altLang="vi-VN" sz="1400" dirty="0">
              <a:solidFill>
                <a:schemeClr val="bg1"/>
              </a:solidFill>
            </a:endParaRPr>
          </a:p>
          <a:p>
            <a:pPr lvl="0" defTabSz="914400" eaLnBrk="0" fontAlgn="base" hangingPunct="0">
              <a:spcBef>
                <a:spcPct val="0"/>
              </a:spcBef>
              <a:spcAft>
                <a:spcPct val="0"/>
              </a:spcAft>
            </a:pPr>
            <a:r>
              <a:rPr lang="en-US" altLang="vi-VN" sz="1400" dirty="0">
                <a:solidFill>
                  <a:schemeClr val="bg1"/>
                </a:solidFill>
              </a:rPr>
              <a:t>Example :</a:t>
            </a:r>
            <a:endParaRPr lang="vi-VN" altLang="vi-VN" sz="1400" dirty="0">
              <a:solidFill>
                <a:schemeClr val="bg1"/>
              </a:solidFill>
            </a:endParaRPr>
          </a:p>
        </p:txBody>
      </p:sp>
      <p:sp>
        <p:nvSpPr>
          <p:cNvPr id="10" name="Rectangle 6">
            <a:extLst>
              <a:ext uri="{FF2B5EF4-FFF2-40B4-BE49-F238E27FC236}">
                <a16:creationId xmlns:a16="http://schemas.microsoft.com/office/drawing/2014/main" id="{9EBA32F8-5DEE-AE77-D364-0832C3F6850E}"/>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BB41172A-1550-2040-D948-6E7CCE8A9DE5}"/>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88148E8A-0BBC-4D38-4956-35D84B9007AB}"/>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507D36BC-1D44-7D06-B51C-9D80412B0CE4}"/>
              </a:ext>
            </a:extLst>
          </p:cNvPr>
          <p:cNvPicPr>
            <a:picLocks noChangeAspect="1"/>
          </p:cNvPicPr>
          <p:nvPr/>
        </p:nvPicPr>
        <p:blipFill>
          <a:blip r:embed="rId3"/>
          <a:stretch>
            <a:fillRect/>
          </a:stretch>
        </p:blipFill>
        <p:spPr>
          <a:xfrm>
            <a:off x="7090300" y="1990165"/>
            <a:ext cx="4656223" cy="4793985"/>
          </a:xfrm>
          <a:prstGeom prst="rect">
            <a:avLst/>
          </a:prstGeom>
        </p:spPr>
      </p:pic>
      <p:pic>
        <p:nvPicPr>
          <p:cNvPr id="14" name="Picture 13">
            <a:extLst>
              <a:ext uri="{FF2B5EF4-FFF2-40B4-BE49-F238E27FC236}">
                <a16:creationId xmlns:a16="http://schemas.microsoft.com/office/drawing/2014/main" id="{615B5D6C-AE71-C746-F144-C6DA90E121F6}"/>
              </a:ext>
            </a:extLst>
          </p:cNvPr>
          <p:cNvPicPr>
            <a:picLocks noChangeAspect="1"/>
          </p:cNvPicPr>
          <p:nvPr/>
        </p:nvPicPr>
        <p:blipFill>
          <a:blip r:embed="rId4"/>
          <a:stretch>
            <a:fillRect/>
          </a:stretch>
        </p:blipFill>
        <p:spPr>
          <a:xfrm>
            <a:off x="516425" y="2096250"/>
            <a:ext cx="5454069" cy="4882385"/>
          </a:xfrm>
          <a:prstGeom prst="rect">
            <a:avLst/>
          </a:prstGeom>
        </p:spPr>
      </p:pic>
      <p:sp>
        <p:nvSpPr>
          <p:cNvPr id="15" name="Rectangle 1">
            <a:extLst>
              <a:ext uri="{FF2B5EF4-FFF2-40B4-BE49-F238E27FC236}">
                <a16:creationId xmlns:a16="http://schemas.microsoft.com/office/drawing/2014/main" id="{C43E3E5D-5CED-B3C1-F7CC-A2D708EEC77D}"/>
              </a:ext>
            </a:extLst>
          </p:cNvPr>
          <p:cNvSpPr>
            <a:spLocks noChangeArrowheads="1"/>
          </p:cNvSpPr>
          <p:nvPr/>
        </p:nvSpPr>
        <p:spPr bwMode="auto">
          <a:xfrm>
            <a:off x="0" y="43934"/>
            <a:ext cx="184731" cy="369332"/>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30997803-F83C-A4CC-135B-DB4914A04F92}"/>
              </a:ext>
            </a:extLst>
          </p:cNvPr>
          <p:cNvSpPr>
            <a:spLocks noChangeArrowheads="1"/>
          </p:cNvSpPr>
          <p:nvPr/>
        </p:nvSpPr>
        <p:spPr bwMode="auto">
          <a:xfrm>
            <a:off x="0" y="102920"/>
            <a:ext cx="65" cy="251359"/>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1450243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50" fill="hold"/>
                                        <p:tgtEl>
                                          <p:spTgt spid="36"/>
                                        </p:tgtEl>
                                        <p:attrNameLst>
                                          <p:attrName>ppt_x</p:attrName>
                                        </p:attrNameLst>
                                      </p:cBhvr>
                                      <p:tavLst>
                                        <p:tav tm="0">
                                          <p:val>
                                            <p:strVal val="#ppt_x"/>
                                          </p:val>
                                        </p:tav>
                                        <p:tav tm="100000">
                                          <p:val>
                                            <p:strVal val="#ppt_x"/>
                                          </p:val>
                                        </p:tav>
                                      </p:tavLst>
                                    </p:anim>
                                    <p:anim calcmode="lin" valueType="num">
                                      <p:cBhvr additive="base">
                                        <p:cTn id="8" dur="250" fill="hold"/>
                                        <p:tgtEl>
                                          <p:spTgt spid="36"/>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8032AFD9-32C8-4E9A-8B97-7E360CB1BF9C"/>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资源库"/>
  <p:tag name="ISPRING_PLAYERS_CUSTOMIZATION" val="UEsDBBQAAgAIAOeJc0s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DniXNLCH4LIykDAACGDAAAJwAAAHVuaXZlcnNhbC9mbGFzaF9wdWJsaXNoaW5nX3NldHRpbmdzLnhtbNVX3W7aMBS+5yksT70saTu6diihqgpo1VpAhW3tVWViQ6w6dhbbUHq1p9mD7Ul2HAMFtevSH6RNCBGfn+/8n5jw6DYVaMJyzZWM8G51ByMmY0W5HEf4y6C9fYiRNkRSIpRkEZYKo6NGJczsUHCd9JkxIKoRwEhdz0yEE2OyehBMp9Mq11nuuEpYA/i6Gqs0yHKmmTQsDzJBZvBjZhnTeI5QAgC+qZJztUalglDokc4VtYIhTsFzyV1QRLQF0QkOvNiQxDfjXFlJT5RQOcrHwwi/Ozx2n4WMh2rylEmXE90AoiObOqGUOy+I6PM7hhLGxwm4e1DDaMqpSSK8V3MoIB08RCmwfejEoZwoyIE0c/iUGUKJIf7o7Rl2a/SC4El0JknK4wFwkIs/ws3B9aerXuvi7LTz+XrQ7Z4NTnveiUInWMcJg3VDITikbB6zpZ2QGEPiBPwGnRERmoXBKmkhNlJyzTl3RkMlIPeFFrRROmS0Q1K2Uo3+DZdtkNzFaASBiFmEj3NOBEbcEMHjpbK2Q224KareXpVEgAXtydB5H9+b99mJE5JrturWgqNdzuPGN2UFRTNlkeA3DBmFIH6bwlPC0Gpx0ChXaUGF9jFICw4WJ5xNGT0qcjoH/JOhKzCRWtCEXs0EM97Cd8vv0JCNVA64jEygs4HOtcevPgs4I1rfg5KFj1v9s9Nm6/q002xdbrkACZ0QGT8THArO0sxsBJ/MkFRmoQfpiInVrCgK5bTglYmt+vIyaJ5a4cv81sVYgd5gSTZj5TmF+asHpc0mZFIMohuuAhpGkENJPCYwYlgXXFpWFjAmEikpZojEsNa0G+sJV1YDxQ+wh9Yv99DrIy6L0xhWG1jMKctLQe7s7r2v7X84OPxYrwa/fvzcflJpvvB7gjhzfuOfPLnyl2v/4TYMA7elH1/aJrf/5s7uXbS+lslrp3U5KFXSVr8UXLeMVPdzGakL/5LprbxgSrkAS2nshwzWkuApN4y+ZYu9oE1e9W73PbaZNtlgzK8Zjf8mZH9aXhPX7oVh8OjF1XFSLnkKiXArcXnbbezXduCm+SirUgG09f8OjcpvUEsDBBQAAgAIAOeJc0u1/AlkugIAAFUKAAAhAAAAdW5pdmVyc2FsL2ZsYXNoX3NraW5fc2V0dGluZ3MueG1slVZtb+IwDP5+vwJx3+nulZ3UITHGSZN2t+k27XvamjYiTaokZce/vzhN1gQo9LAmEft5bMexzVK1pXzxYTJJc8GEfAatKS8VarxuQoubadZqLfgsF1wD1zMuZE3YdPHxp/2kiUVeYokdyLGcDcmhDzO3nzEUF+PbHGWIkIu6IXz/IEoxy0i+LaVoeXExtWrfgGSUbw3y6sd8tR4MwKjS9xrqKKf1Nco4SiNBKcCUvq9RLrIYyYD5SFf2M5LThzp/+wPajiqqLW35CWWI1pAS4iJfL1GG8dx4j19ljnKeoOGvNtAvn1EGoYzsQcbO776iDDJE0zb/0yONFCUWNOacf8R3DhOkMOOHWV2hXCTghTDQxVdw5bF3vQtA7ms49ymOqxTsCet6sBDw0TMGCy1bSBN/6myqEm+PrTbzAYsNYcoAQlUPejJJP5FWeTexrsf9gTfKi9CX0/SQV8HaGlZdwoG7WN/jV6tbuytCp++6IEMJO6cMUuyVPfK3qesRMlD2yGdGC3jkbH+cwaGpI/lHviXuOc/X31iBE3MsnNWfvBUjPeDoqiBVp/CYWhSwUJjOC60B3y1NrK5LKTnKKeVkR0uiqeC/EJft7WVUmhwYXK+d7qxUU83gVMPZHM2aDstlz3E/OmvckN3PQn+57jzRZovfTInWJK9q87OkphPHM2NiCjNNTjNwTxo4yHu+EQHHxh4i1URuQb4IwcaG4UKDGutedMM1BE+ToAZpcrrKqXNyqvy8rTOQa/NqFJSvcqzsgBUtK2b+9CuFNygOGAPWjqor448T+t6XgcI1ARCZV75ru0NnqVumKYMd+OEPFPbKQ3dLlenSoYZb6gfY6LDlnGZUT7pd0fdKvEMC/Qn8q0krcnxgGdH2mmTK3iyafL+G+1yixezXGTZfuMns2fVS5NjYjytolPjv5D9QSwMEFAACAAgA54lzSyqWD2f+AgAAlwsAACYAAAB1bml2ZXJzYWwvaHRtbF9wdWJsaXNoaW5nX3NldHRpbmdzLnhtbM2Wb08aMRjA3/Mpmi6+lFPnpiN3GCMYiU6IsE1fmXItXGOvvbU98Hy1T7MPtk+yp1dAiI6dRpaFEOjTPr/nX/u04dF9KtCEacOVjPBufQcjJmNFuRxH+MvgdPsQI2OJpEQoySIsFUZHzVqY5UPBTdJn1sJSgwAjTSOzEU6szRpBMJ1O69xk2s0qkVvgm3qs0iDTzDBpmQ4yQQr4sUXGDJ4RKgDgmyo5U2vWagiFnvRZ0VwwxCl4LrkLiogzmwoc+FVDEt+NtcolPVFCaaTHwwi/Ozx2n/kaT2rxlEmXEtMEoRPbBqGUOyeI6PMHhhLGxwl4e7CP0ZRTm0R4b99RYHXwlFKyfeTEUU4UpEDaGT5lllBiiR96e5bdWzMXeBEtJEl5PIAZ5MKPcGtwe3bTa19ddC7Pbwfd7sWg0/NOlDrBKicMVg2F4JDKdcwWdkJiLYkT8Bt0RkQYFgbLovmykZIrzrkxGioBqS+1MBqBp6KI8LHmRGDELRE8XsxaosfMnnIBMTjd3fpIWvwI9PHGCdGGLRuazxiXxbj5TeWCokLlSPA7hqxCEFGewr+EoeV0o5FWaSkVxFhkBKcMTTibMnpUZmkG/JOhGzCR5qAJmy8TzHoL33P+gIZspDRwGZnAVgU5N55ffxE4I8Y8Qsncx63+RafVvu1cttrXWy5AQidExi+EQwlZmtmN8EmBpLJzPUhHTHLDyqJQTsu5KrHVX18Gw9Nc+DK/dTGW0BssyWasvKQwf/WgstmETMqD6A5XiYYjyKEkngkTMRx3LnNWFRgTiZQUBSIxNCrjjvWEq9yAxB9gjzav99DrIy7L0RhuDrCoKdOVkDu7e+/3P3w8OPzUqAe/fvzcXqs0a+E9QZw538NP1jbxRSN/2g3DwPXO59uw1fm/6sK9q/bXKpm6bF8PKhWp3a+E61ZZ1T2vsurKXxu9pSujkgvQZsb+2ECjETzlltG33DSvKPz6+9dvizcq/AajWLt9/98g/Gjx3Fp5X4XBsw/AGshXH9PN2m9QSwMEFAACAAgA54lzS2hxUpGaAQAAHwYAAB8AAAB1bml2ZXJzYWwvaHRtbF9za2luX3NldHRpbmdzLmpzjZRNb8IwDIbv/AqUXSfEPmG7ocGkSRwmjdu0QyimVKRJlaQdHeK/rw5fTeqOxRfy8uR17CredrrVYhHrPne37rfbv/t7pwFqVudw7euiRU9RZ0YkC5glKYhEAguQ4nj0JO/OBGXMpDOdlx9oa2p+TOE/Sy5MHc8IC01ohjpcEOA3oW2owz8nsVOra19TrdHz3Fole5GSFqTtSaVT7hh29epWvcQAVgXoC+iSR+CZDtxqI8+ODwOMOhepNOOynKpY9eY8Wsda5XLRln9VZqCrT77eA/2nwcvEsxOJsW8W0jDxZIjRTmYajIFD3scJBgkLPgdR8+279QfqGTcLCugiMYk90qMbjDqd8RgaXRqOMHxMVl6Nbg4wmpyFjd0Td7cYHiF4CbphNb7H8ECV5dk/PmCmVYwdaaDNnp9QofgikfEhdR+D5PCyaNvWvXOh7vpj5j0hFTyhFfX80rbZEYKGAK03lo55TZB3StkJSpREDkVo1LQq6DliwzmC+88u49byaJVW46EajlUbuF6Dniklqtt/XbpnmKuz+wVQSwMEFAACAAgA54lzSz08L9HBAAAA5QEAABoAAAB1bml2ZXJzYWwvaTE4bl9wcmVzZXRzLnhtbJ2RsQrCMBCG9z5FuN3EbqUkdRPcHHSWmqYaaS8ll1of35SKdJGAQyD/8X0/JCd3r75jT+PJOlSQ8y0wg9o1Fm8Kzqf9pgBGocam7hwaBeiA7apM2rzAozdkArFYgaTgHsJQCjFNE7c0+NhArhtDLCauXS/i6R2K2RTDosLilvYv+zODKssYk9fRduGAVbzHtCCMvFYwOxeN3GLrQPwCGpMATKrBUAJofQJ4DAnAjytAiu+b56RHCvGjYpBitZ4qewNQSwMEFAACAAgA54lzS5r5lmRrAAAAawAAABwAAAB1bml2ZXJzYWwvbG9jYWxfc2V0dGluZ3MueG1ss7GvyM1RKEstKs7Mz7NVMtQzUFJIzUvOT8nMS7dVCg1x07VQUiguScxLSczJz0u1VcrLV1Kwt+OyyclPTswJTi0pASosVijISaxMLQpJzQUySlL9EnOBKp/tmfJ8ya5n09qfr9ivpG/HBQBQSwMEFAACAAgARJRXRyO0Tvv7AgAAsAgAABQAAAB1bml2ZXJzYWwvcGxheWVyLnhtbK1V30/bMBB+LtL+h8jv2C0dA6oExJDQHsaE1LHtrTKJm3hN4sx2COWv39nO76VsSHtolZzv++58993Fv3rOUu+JScVFHqAFniOP5aGIeB4H6OHr7fE5urp8d+QXKd0z6fEoQGXODYCmyIuYCiUvNIDvqU4C1DNgYEZeIbmQXO+B+xS420gnS/TuaAYuuQpQonWxIqSqKswVIPJYibQ0JAqHIiOFZIrlmkni0kBeg13pv6Phl4mc6H3BVA9Z6LcHrklajmfFByTVEgsZk5P5fEF+3H1ehwnL6DHPlaZ5yJAHlZzZUj7ScHcnojJlythmvktyzbQ2SVjbzNcrvjjPPSXDADmHTcaUojFTOM1jRByWTID9bUpVUvOoAa3hVTte81q/jXnfNG62c6RzLsrHlKsEjvqQzjoJ9Mkwqp/Z61oFPTQKujVMyJPsV8kli+zrt1aM8wVyAVvF2TyxqkI4gKdbGmoh9zcAAxXVHcRt07BrGraglgO30dcdBWpuu2VUl5I1pZr5Tzxi4guVkhpZXGpZMp+MjDWWDME+cVeum9Q1xE90lp7+Q2+M36g1P9VrnbGA/9GYT0DU1oTnEXu+5eCjWQY11QyKbWxYFyk2MbucVPmY9XQ9MLkc66bARTxNZcxgDCOqKens5BCUSarAJSzlCNs7OAhOeJyk8NOTDOPTgzQZlbtJht7BQXAqwt0EtDW3ZSTjOo7E1CrIJxPrxA9LpUXGX6w8B3tGr6wOXxu55ui64O3B2fyPURzEaAZziyZWl3nq7avm8N7MqVadz6ZwloFaYR6YLgvn1cxCWYx8IralZapv+jk1+7AHHeU8NR3TXN9B76Ja8xfmVTwyX7rF0tQkYUYzAfpwvuwxQD9huwzCW9OhiFuRN3XAmNg3928r2mz5unWu64c67EMNnzirHMbN1EdQRyxFmUejHuKi+4ioFHbatWTUS9kWbrQ4AZGKIkDv4aG+88XpRXfls8VFg7V53bvALpc3rPQ64U5BpNZ1exG/3g3w+BtQSwMEFAACAAgA54lzS7CHI/RsAQAA9wIAACkAAAB1bml2ZXJzYWwvc2tpbl9jdXN0b21pemF0aW9uX3NldHRpbmdzLnhtbI1S20okMRB99yuCPzBJKreGdiC3lnlR0QGfm+ns0qyml07EZcnHm3Z3GEdHNPVUdU6doiqnTb/GaJ9Snh7Hv30ep3gXch7jz7Q+Q6jdTQ/TfDOHFHJaHSr3Yxym5038MS21Wk25j0M/D3ZB0xqj7vUhJbVyqmbMMIok89Qr5Dy3FWvANWAr5iix7eqdxD/dOexCzKdV29UR+rFhE1OY8yYO4c8ajtlvoeMNLud+GCsvrQVbouynFseWQIxwyX2hGgAEstwRh4uUjdQEecw4hmIUBQqIcE4aUYikHGrWNaKqMN8IxCRj1BXqae1GWhtHbZHQEKLrNK8aW7rOSIwRIQSYK1xAZzCqbKgaGtRyQHBgQBRtNFGAOtuZjhXvvLAcKeoFxoUZAxgfjnvY7u25DtVvr7M/5xeCJ7/gJLp4a3XCXO3uaZ4reRsefz/0OaBxuDi/ufV3/mqrt5vrq/P/vnz18J61mLVu/am3XwBQSwMEFAACAAgA54lzSyTg/xfEDAAAYxkAABcAAAB1bml2ZXJzYWwvdW5pdmVyc2FsLnBuZ+1XaVxT55o/isVOLSBqCrI7ttJFxKgBFJO4AOIom4QisouWyy7IIQYI0UtbBEXa3lvwgiESLAHCTkMwAUJF4NYYUFnCYqSCISSHJGAgIWSbg/bOb2a+zefhw/md8/zf9z3P+n/Oc/L9fU+ZfGT1EQAAJqe9Pc4BgBECADbe/NAYRox/4u+Gbxuunjt1AmgYsBHDwqbY4z7HAaC5aIs2+gNY/rcr3iFXAcC0Z+3a0J9SfQkALFdOexzHXYuQCs7QLwnH+1/rz+YA2GNVJ4ynP3Xbnr8b8bEH7vElhy83eVSctvmi4HNfj022f9n/1/s3HbYN52/e+mLgqGeNq0pJnKAFT4EThvAJ9uqFKwHshPqgoISRaCynNojtXFclLkvpCiEqx2Ppfhj1m8eb7bNhc648NK+1qLWeFafhshd7LaRPYOzMiFnMkfyCMyX7GFs2AkBdoG3qNsQUyUBkw4vdLiPbLSR3q5P3/PmMWZ2rzPiXwNoJb2Fvg0NyzAMHP5oHbAAADw/Y8a3m6+A6uA6ug+vgOrgOroPr4Dq4Dv4/BPdla6TMrwDg+tD/8UfhDS5gcZkf2RiRoxaOzBRhuzLnKvK+xk8RVShacrCgi0UGs9hSAIjqJDzlFzIHbrF0wu8sIsYSws5zR4/E6GQtgzCUZ2Mht0VEwu+QvMqSJ6XMM2qTUwSy5CwAaJ+gUXIyeV2Ee9Wp0UmhTF7rhdmOQgI+QCXeN8lp7KycFtMoySl/MBqS8Ux0jYhC0nu4poj9SKtDkr/5YR5KtCS9gkLn6KQpjvrFIlIYitJDMOhUznJNcARBWEBQ6M5xeYpvQEqhsGtVQv9qtlCB74zko70Gpo+0OalKONrLMxlVs3j2wHTJ3/12bzClvbqN7rtvqderOMxJNP0yCyw6LmDG6r7XvApIjbhVv2ZHvtU9wZUeE0cjRrL+RT3zVeYIAfEpmGMSxZXnqNh/GxKm2XhJNQX5EyL8y9R+YVP1DU278xM5yaBhHD8PjcTVh3ILCcvt1TcyedbYQSiD1f/PkLD+KmF8KPQWag5TiJYHnlRgX9dxlXGfdo9Xu8bbEd78qFxW3k2fxECjh/eA9hRhWVrWKU985cCt5CxfunE0qp0+ZPUA5D6NPzZhsiIhiwkOwSUMrvBHug5j9gwKX/0of5VweKHhep2mNqdhq41q/OZPzWFouz7HYJQ3BRvUvthnPbl/5yjayzfLlmEyI/LhjrgU9SsqqNP8lW8V/hSvjWEpku1/yEDl2HsrXMBI/GSOFXX6733R/872OmbyH6Ibr49galaWh4ktHfL4hXAad4xO6ad9iFqwz121uld0+cm1o8PXieqak7qsISJbhkybgKopUCor6aG5hYIQK13TtPW9pvMaGUppCU5i1zQtsxV1XZG7vjwRc53PKxtx/03h3ku2+ucdfM/hDlmXdUCzTRR/kHuDsJNrNnOALWSaTMAJfgGNgQ+TmM7P0fZmFexkICMw75GNQvV5MYu4H36pF2iJY+o02xAVyG5ollecywox+TSh6/4KCKoEKTsRAqFFQDNbxtowxkOSkA+HpLkhzIHmWmzZpDSXeLPgmeUfoOL7Iw8uCw4gdoB7s/B70XlBeft5u1xJNOqAfZ7bz2p3ROuFHBsMrk9lK+lIDempkuMSM28/4DdDadSNf6wuj4amMBrp/XWTZq3J5BiljC1v00QHc0Jwe2nhos9Y0tPSbQjEx5AeF2uC67e4lCeMKuqp1oXlQqlTw0TkowpjKcjBLRUuWP8YQItZQDcGlhw0G01wwDa22owNtsGJvGq73P5S1BaWELAooTe2iVIyfeYarK/zTHUWqw1Bgq67IGTTuuT8RUGBv8mzvqgksrDCscdtPi5uUpiaER/Jf+152ePx3WAjNbIRY2spGowctvsNWVwmZ5sDYA452aqJr3tFjoTrBfzHblzGQ6eyR3tG0Pb8GgtGEVZ/TXqVJFD/Agfe5Yw+O7Fzw69Lw4F+4eWRnNBZgnPn0gtJvmP5efTqXGWoM+2oZr61xLkyp5z/BRiCavQtUbSJlb11obFlLCdGoYIw4zKaMcxJcJdMkUsjNY055aqYGm69AlK96Rh4Eafs/SGbcwIHbOaj7d2XT6zwXKe0hoMGCf879a9D4a4ANNK8JIDEDaM+MVHhjRBUZYZZiYKEw2VnUSRt8vkc6lu1iEK5hzWe18wp+9e0InlGGqu5QVGh6wCrZjb4yghu8mgbc2NlVTPWxQckMp7GkZUaBHWjW7tM7ZZYWszl0chwqcwRV17nSRPEmHgrI8E5JJLiSr1oN/c1EMZKF7/RmhuheCWtSwPu8nt7D5I+8odGcdFIZzY9mfKUBbbtDEyacksJx91Wk5t9k/Df9d6svXy0UMeOmyJ7oV1YxJb8asC0IQtjWlaF5LhL0/kmx+R79ROBPtwN0pWl+zkyKrUD5rCjqOhGhk+Zcd+MQHPYwas7Pc9TSp10hCssaTYuURFHpd7WuRVHynrSqqur+72Yfi7miO7fwMH+6KFDs/j3XoCNlZraGmMOqt1p9ycS8nIp1iwzwT+smHubK64iOKAxAsupfstcmXBXAFui/H0tYKVw62obUY44boGoFw879UR9i/NRONq3nvT0FCt/30O9mAs3vym6IyX77ZsNSLoiPoJpeoXxLnh9Wtm7LHXKwPRIqGrxsxnknO1x/0CTNkizA1VV6kwbaPxtMVG/4+Jjb/IoCzXy+niMvotFPACNjldVsQQx7AR3vmdvB/mXtoSuOnUTrRQ7aO3Ra/iTRWLc/uHc5SKSdkbSSNJBkuZ+O/ajXDNMO0vaNulbbG7RFK7KtnHxicnBT4hhdrwK0crHUTwK7vYNxX7jzpntecjuCNP7CRMu+8s53UdNiRf03z0gpmsujda3+vjEuPepjkmmUIXEg3p0I7/GoSZu07iW+FP0/FTrnYLMRHjf9oDmBYpBGwuKyPjyb0+i/fkPry1O/36AkVg/FP7JQuv/rKBO/Sr0roImDt0P9/LcmefkZFgd2mc0o95eBOZtkta+z2W81SSS9MJ/CBMQQHk2jOMOIFGmOitTBGJ5bO5dvCsw+e2i8qyJH+aGWxi++JDuQZYoJrYjF1VFeLWiclurn+7MNZpqMln0UheTv7CrLfP2jRwynkCBeVgn56zsEwFDb4fuEEFNzDtPFUkNzdN3iwOQKTP+z/01NKVnDSWB3CxAXJpp4e6iUu22C/RjXrizEqy+tqe0+HUTz4n5siVzsdciWN6pshM9vTqIxqfdtYZGtoSpssdPqbLDaBEO/e7uAi0oKoFdPy+HGjmYZQvyGZNvXE1kEN7bqVW7xQfl3aA4lTg8CD2FRhyyYJK+pI1Ii+Be7AKyizWVprm1in7axyhSYs85p0DNg5wIO9mhfbS+8pmOZtJQt5Wk2b8oP5mUuPvLPcsfzK+a9h6wkgwQFTxXv+FBrtrs6EK3pEsjS9hcH6Zh3TgULCl31syVF5UN37rQ6Z2hcOncsxaob2IXDUH3Tr3vmGx4/GEKLNgrPOo081nS4LxyMgVLKEk3/b72sdDh14GykhpYY5d6ll48kz1n/DysJqtrvjILY3cCLwASVW+5zsz/1vWXhvyYcNenXkyD6pkR5lt+sf62WJjmKkgPZNvwu5K38n5mibgYlmhm15ohye8GAcbyeVATNVp/tU7SiCYrm2jHcWc9epdrrD2u/iJTtxTJ1Nc+FIBGTWXOHO2B1Zxewp8fr1VY2SSxySwAKTYl1cr9926u4MqD3LTibOhPM2f4K58F8Z/DbGTTYyRs/ljMcJKhLlRk2Ql/raRK+Rk4v349GZHDOVIGf5/ZMUgk1K5SM3Rx44T7T9TPTagPz63l1pY2jnYcPJe593MAq0FFtDZ+IGgbZIF3eCF62Uv3Lweg/ovsjlvqNT5eAhi3v0/SL+Rh68oJs//I6H7CkEqZU13xAO9nGQtqUML+nCQ9iCgJf2eW5ozBUJAg2GeIWQrRFs3wW4b0pB3QvC1CxIjAOzVjDerBUIOrNMQpFEov+UBLvcM/+ti5hvW01e2THdcjbTSqrzJ2WtgpHF3yrh1Mlle7FZm1EDNexlKIGW8FBRo5h1N48/V07y1H7nvWAIAoqDP66u3oZqh94XxPbZt4a0qf1BYh9Je72T2Ke9Vb510tDx6OtgdZHxfk2eesvGn6odTxc+B6DFjel80ew4dd60wxYHwRCP4tfiRJ94ZzvRGLcn/f/wAgLOV/zd8/boFH63B3I3iiLpPkb8FqF066b/+XoFsK/C+BbvDB1MMHlEG2AUOnccNLUwY9M3wrvFqzGn22pJJaZU/Spi7rVFPMr+CRHueMc9UeqP/asNk8bFOh9WHvr+GzwGlPX4+GE1F//U9QSwMEFAACAAgA54lzS3Br3rpLAAAAagAAABsAAAB1bml2ZXJzYWwvdW5pdmVyc2FsLnBuZy54bWyzsa/IzVEoSy0qzszPs1Uy1DNQsrfj5bIpKEoty0wtV6gAigEFIUBJoRLINUJwyzNTSjJslczNTBFiGamZ6Rkltkqm5iZwQX2gkQBQSwECAAAUAAIACADniXNLFQ6tKGQEAAAHEQAAHQAAAAAAAAABAAAAAAAAAAAAdW5pdmVyc2FsL2NvbW1vbl9tZXNzYWdlcy5sbmdQSwECAAAUAAIACADniXNLCH4LIykDAACGDAAAJwAAAAAAAAABAAAAAACfBAAAdW5pdmVyc2FsL2ZsYXNoX3B1Ymxpc2hpbmdfc2V0dGluZ3MueG1sUEsBAgAAFAACAAgA54lzS7X8CWS6AgAAVQoAACEAAAAAAAAAAQAAAAAADQgAAHVuaXZlcnNhbC9mbGFzaF9za2luX3NldHRpbmdzLnhtbFBLAQIAABQAAgAIAOeJc0sqlg9n/gIAAJcLAAAmAAAAAAAAAAEAAAAAAAYLAAB1bml2ZXJzYWwvaHRtbF9wdWJsaXNoaW5nX3NldHRpbmdzLnhtbFBLAQIAABQAAgAIAOeJc0tocVKRmgEAAB8GAAAfAAAAAAAAAAEAAAAAAEgOAAB1bml2ZXJzYWwvaHRtbF9za2luX3NldHRpbmdzLmpzUEsBAgAAFAACAAgA54lzSz08L9HBAAAA5QEAABoAAAAAAAAAAQAAAAAAHxAAAHVuaXZlcnNhbC9pMThuX3ByZXNldHMueG1sUEsBAgAAFAACAAgA54lzS5r5lmRrAAAAawAAABwAAAAAAAAAAQAAAAAAGBEAAHVuaXZlcnNhbC9sb2NhbF9zZXR0aW5ncy54bWxQSwECAAAUAAIACABElFdHI7RO+/sCAACwCAAAFAAAAAAAAAABAAAAAAC9EQAAdW5pdmVyc2FsL3BsYXllci54bWxQSwECAAAUAAIACADniXNLsIcj9GwBAAD3AgAAKQAAAAAAAAABAAAAAADqFAAAdW5pdmVyc2FsL3NraW5fY3VzdG9taXphdGlvbl9zZXR0aW5ncy54bWxQSwECAAAUAAIACADniXNLJOD/F8QMAABjGQAAFwAAAAAAAAAAAAAAAACdFgAAdW5pdmVyc2FsL3VuaXZlcnNhbC5wbmdQSwECAAAUAAIACADniXNLcGveuksAAABqAAAAGwAAAAAAAAABAAAAAACWIwAAdW5pdmVyc2FsL3VuaXZlcnNhbC5wbmcueG1sUEsFBgAAAAALAAsASQMAABokAAAAAA=="/>
  <p:tag name="ISPRING_OUTPUT_FOLDER" val="C:\Users\user\Desktop\工作总结2"/>
  <p:tag name="ISPRING_PRESENTATION_TITLE" val="工作总结1"/>
</p:tagLst>
</file>

<file path=ppt/theme/theme1.xml><?xml version="1.0" encoding="utf-8"?>
<a:theme xmlns:a="http://schemas.openxmlformats.org/drawingml/2006/main" name="Office Theme">
  <a:themeElements>
    <a:clrScheme name="自定义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79646"/>
      </a:hlink>
      <a:folHlink>
        <a:srgbClr val="F79646"/>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718</TotalTime>
  <Words>1112</Words>
  <Application>Microsoft Office PowerPoint</Application>
  <PresentationFormat>Widescreen</PresentationFormat>
  <Paragraphs>124</Paragraphs>
  <Slides>30</Slides>
  <Notes>29</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30</vt:i4>
      </vt:variant>
    </vt:vector>
  </HeadingPairs>
  <TitlesOfParts>
    <vt:vector size="42" baseType="lpstr">
      <vt:lpstr>DengXian</vt:lpstr>
      <vt:lpstr>Microsoft YaHei</vt:lpstr>
      <vt:lpstr>Arial</vt:lpstr>
      <vt:lpstr>Calibri</vt:lpstr>
      <vt:lpstr>Calibri Light</vt:lpstr>
      <vt:lpstr>inherit</vt:lpstr>
      <vt:lpstr>JetBrains Mono</vt:lpstr>
      <vt:lpstr>Söhne</vt:lpstr>
      <vt:lpstr>Söhne Mono</vt:lpstr>
      <vt:lpstr>Times New Roman</vt:lpstr>
      <vt:lpstr>方正兰亭超细黑简体</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工作总结1</dc:title>
  <dc:creator>WIN7</dc:creator>
  <cp:lastModifiedBy>Windows 11</cp:lastModifiedBy>
  <cp:revision>124</cp:revision>
  <dcterms:created xsi:type="dcterms:W3CDTF">2017-08-18T03:02:00Z</dcterms:created>
  <dcterms:modified xsi:type="dcterms:W3CDTF">2023-03-16T09:48:46Z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